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357" r:id="rId4"/>
    <p:sldId id="399" r:id="rId5"/>
    <p:sldId id="401" r:id="rId6"/>
    <p:sldId id="400" r:id="rId7"/>
    <p:sldId id="402" r:id="rId8"/>
    <p:sldId id="353" r:id="rId9"/>
    <p:sldId id="385" r:id="rId10"/>
    <p:sldId id="389" r:id="rId11"/>
    <p:sldId id="390" r:id="rId12"/>
    <p:sldId id="386" r:id="rId13"/>
    <p:sldId id="392" r:id="rId14"/>
    <p:sldId id="393" r:id="rId15"/>
    <p:sldId id="394" r:id="rId16"/>
    <p:sldId id="395" r:id="rId17"/>
    <p:sldId id="387" r:id="rId18"/>
    <p:sldId id="396" r:id="rId19"/>
    <p:sldId id="397" r:id="rId20"/>
    <p:sldId id="398" r:id="rId21"/>
    <p:sldId id="388" r:id="rId22"/>
    <p:sldId id="354" r:id="rId23"/>
    <p:sldId id="375" r:id="rId24"/>
    <p:sldId id="381" r:id="rId25"/>
    <p:sldId id="382" r:id="rId26"/>
    <p:sldId id="383" r:id="rId27"/>
    <p:sldId id="384" r:id="rId28"/>
    <p:sldId id="376" r:id="rId29"/>
    <p:sldId id="377" r:id="rId30"/>
    <p:sldId id="378" r:id="rId31"/>
    <p:sldId id="379" r:id="rId32"/>
    <p:sldId id="380" r:id="rId33"/>
    <p:sldId id="355" r:id="rId34"/>
    <p:sldId id="362" r:id="rId35"/>
    <p:sldId id="365" r:id="rId36"/>
    <p:sldId id="366" r:id="rId37"/>
    <p:sldId id="367" r:id="rId38"/>
    <p:sldId id="368" r:id="rId39"/>
    <p:sldId id="369" r:id="rId40"/>
    <p:sldId id="363" r:id="rId41"/>
    <p:sldId id="370" r:id="rId42"/>
    <p:sldId id="371" r:id="rId43"/>
    <p:sldId id="364" r:id="rId44"/>
    <p:sldId id="372" r:id="rId45"/>
    <p:sldId id="361" r:id="rId46"/>
    <p:sldId id="373" r:id="rId47"/>
    <p:sldId id="374" r:id="rId48"/>
    <p:sldId id="356" r:id="rId49"/>
    <p:sldId id="358" r:id="rId50"/>
    <p:sldId id="359" r:id="rId51"/>
    <p:sldId id="360" r:id="rId52"/>
  </p:sldIdLst>
  <p:sldSz cx="9144000" cy="6858000" type="screen4x3"/>
  <p:notesSz cx="6858000" cy="9144000"/>
  <p:custDataLst>
    <p:tags r:id="rId56"/>
  </p:custDataLst>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84" d="100"/>
          <a:sy n="84" d="100"/>
        </p:scale>
        <p:origin x="-1554" y="-9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696"/>
    </p:cViewPr>
  </p:sorter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6" Type="http://schemas.openxmlformats.org/officeDocument/2006/relationships/tags" Target="tags/tag1.xml"/><Relationship Id="rId55" Type="http://schemas.openxmlformats.org/officeDocument/2006/relationships/tableStyles" Target="tableStyles.xml"/><Relationship Id="rId54" Type="http://schemas.openxmlformats.org/officeDocument/2006/relationships/viewProps" Target="viewProps.xml"/><Relationship Id="rId53" Type="http://schemas.openxmlformats.org/officeDocument/2006/relationships/presProps" Target="presProps.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10" name="直角三角形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标题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lstStyle>
          <a:p>
            <a:r>
              <a:rPr kumimoji="0" lang="zh-CN" altLang="en-US" smtClean="0"/>
              <a:t>单击此处编辑母版标题样式</a:t>
            </a:r>
            <a:endParaRPr kumimoji="0" lang="en-US"/>
          </a:p>
        </p:txBody>
      </p:sp>
      <p:sp>
        <p:nvSpPr>
          <p:cNvPr id="17" name="副标题 16"/>
          <p:cNvSpPr>
            <a:spLocks noGrp="1"/>
          </p:cNvSpPr>
          <p:nvPr>
            <p:ph type="subTitle" idx="1"/>
          </p:nvPr>
        </p:nvSpPr>
        <p:spPr>
          <a:xfrm>
            <a:off x="685800" y="3611607"/>
            <a:ext cx="7772400" cy="1199704"/>
          </a:xfrm>
        </p:spPr>
        <p:txBody>
          <a:bodyPr lIns="45720" rIns="45720"/>
          <a:lstStyle>
            <a:lvl1pPr marL="0" marR="64135"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grpSp>
        <p:nvGrpSpPr>
          <p:cNvPr id="2" name="组合 1"/>
          <p:cNvGrpSpPr/>
          <p:nvPr/>
        </p:nvGrpSpPr>
        <p:grpSpPr>
          <a:xfrm>
            <a:off x="-3765" y="4953000"/>
            <a:ext cx="9147765" cy="1912088"/>
            <a:chOff x="-3765" y="4832896"/>
            <a:chExt cx="9147765" cy="2032192"/>
          </a:xfrm>
        </p:grpSpPr>
        <p:sp>
          <p:nvSpPr>
            <p:cNvPr id="7" name="任意多边形 6"/>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任意多边形 7"/>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任意多边形 10"/>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2" name="直接连接符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日期占位符 29"/>
          <p:cNvSpPr>
            <a:spLocks noGrp="1"/>
          </p:cNvSpPr>
          <p:nvPr>
            <p:ph type="dt" sz="half" idx="10"/>
          </p:nvPr>
        </p:nvSpPr>
        <p:spPr/>
        <p:txBody>
          <a:bodyPr/>
          <a:lstStyle>
            <a:lvl1pPr>
              <a:defRPr>
                <a:solidFill>
                  <a:srgbClr val="FFFFFF"/>
                </a:solidFill>
              </a:defRPr>
            </a:lvl1pPr>
          </a:lstStyle>
          <a:p>
            <a:endParaRPr lang="en-US" altLang="zh-CN" dirty="0"/>
          </a:p>
        </p:txBody>
      </p:sp>
      <p:sp>
        <p:nvSpPr>
          <p:cNvPr id="19" name="页脚占位符 18"/>
          <p:cNvSpPr>
            <a:spLocks noGrp="1"/>
          </p:cNvSpPr>
          <p:nvPr>
            <p:ph type="ftr" sz="quarter" idx="11"/>
          </p:nvPr>
        </p:nvSpPr>
        <p:spPr/>
        <p:txBody>
          <a:bodyPr/>
          <a:lstStyle>
            <a:lvl1pPr>
              <a:defRPr>
                <a:solidFill>
                  <a:schemeClr val="accent1">
                    <a:tint val="20000"/>
                  </a:schemeClr>
                </a:solidFill>
              </a:defRPr>
            </a:lvl1pPr>
          </a:lstStyle>
          <a:p>
            <a:endParaRPr lang="en-US" dirty="0"/>
          </a:p>
        </p:txBody>
      </p:sp>
      <p:sp>
        <p:nvSpPr>
          <p:cNvPr id="27" name="灯片编号占位符 26"/>
          <p:cNvSpPr>
            <a:spLocks noGrp="1"/>
          </p:cNvSpPr>
          <p:nvPr>
            <p:ph type="sldNum" sz="quarter" idx="12"/>
          </p:nvPr>
        </p:nvSpPr>
        <p:spPr/>
        <p:txBody>
          <a:bodyPr/>
          <a:lstStyle>
            <a:lvl1pPr>
              <a:defRPr>
                <a:solidFill>
                  <a:srgbClr val="FFFFFF"/>
                </a:solidFill>
              </a:defRPr>
            </a:lvl1pPr>
          </a:lstStyle>
          <a:p>
            <a:fld id="{FC6A72FC-1D21-4215-B8AC-18989AB37036}" type="slidenum">
              <a:rPr lang="en-US" altLang="zh-CN" smtClean="0"/>
            </a:fld>
            <a:endParaRPr lang="en-US" altLang="zh-CN"/>
          </a:p>
        </p:txBody>
      </p:sp>
      <p:pic>
        <p:nvPicPr>
          <p:cNvPr id="13" name="Picture 128" descr="a1"/>
          <p:cNvPicPr>
            <a:picLocks noChangeAspect="1" noChangeArrowheads="1"/>
          </p:cNvPicPr>
          <p:nvPr userDrawn="1"/>
        </p:nvPicPr>
        <p:blipFill>
          <a:blip r:embed="rId3"/>
          <a:srcRect/>
          <a:stretch>
            <a:fillRect/>
          </a:stretch>
        </p:blipFill>
        <p:spPr bwMode="auto">
          <a:xfrm>
            <a:off x="9359900" y="95250"/>
            <a:ext cx="1803400" cy="2070100"/>
          </a:xfrm>
          <a:prstGeom prst="rect">
            <a:avLst/>
          </a:prstGeom>
          <a:noFill/>
        </p:spPr>
      </p:pic>
      <p:pic>
        <p:nvPicPr>
          <p:cNvPr id="14" name="Picture 129" descr="b_1"/>
          <p:cNvPicPr>
            <a:picLocks noChangeAspect="1" noChangeArrowheads="1"/>
          </p:cNvPicPr>
          <p:nvPr userDrawn="1"/>
        </p:nvPicPr>
        <p:blipFill>
          <a:blip r:embed="rId4"/>
          <a:srcRect/>
          <a:stretch>
            <a:fillRect/>
          </a:stretch>
        </p:blipFill>
        <p:spPr bwMode="auto">
          <a:xfrm>
            <a:off x="10204450" y="1968500"/>
            <a:ext cx="1079500" cy="4699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fill="hold" nodeType="afterEffect">
                                  <p:stCondLst>
                                    <p:cond delay="0"/>
                                  </p:stCondLst>
                                  <p:childTnLst>
                                    <p:animMotion origin="layout" path="M -2.22222E-6 -4.81481E-6 C -0.08906 0.01505 -0.38802 0.03033 -0.53472 0.09075 C -0.68142 0.15116 -0.81198 0.322 -0.88055 0.36297 C -0.94913 0.40394 -0.93229 0.34237 -0.94583 0.33704 " pathEditMode="relative" rAng="0" ptsTypes="aaaa">
                                      <p:cBhvr>
                                        <p:cTn id="6" dur="2000" fill="hold"/>
                                        <p:tgtEl>
                                          <p:spTgt spid="13"/>
                                        </p:tgtEl>
                                        <p:attrNameLst>
                                          <p:attrName>ppt_x</p:attrName>
                                          <p:attrName>ppt_y</p:attrName>
                                        </p:attrNameLst>
                                      </p:cBhvr>
                                      <p:rCtr x="-47500" y="20200"/>
                                    </p:animMotion>
                                  </p:childTnLst>
                                </p:cTn>
                              </p:par>
                              <p:par>
                                <p:cTn id="7" presetID="0" presetClass="path" presetSubtype="0" accel="50000" decel="50000" fill="hold" nodeType="withEffect">
                                  <p:stCondLst>
                                    <p:cond delay="500"/>
                                  </p:stCondLst>
                                  <p:childTnLst>
                                    <p:animMotion origin="layout" path="M 0 0.04629 C -0.07778 0.05393 -0.34948 0.0956 -0.46667 0.09166 C -0.58385 0.08773 -0.63611 -0.0007 -0.70278 0.02314 C -0.76944 0.04699 -0.83247 0.19027 -0.86667 0.23426 " pathEditMode="relative" rAng="0" ptsTypes="aaaa">
                                      <p:cBhvr>
                                        <p:cTn id="8" dur="2000" fill="hold"/>
                                        <p:tgtEl>
                                          <p:spTgt spid="14"/>
                                        </p:tgtEl>
                                        <p:attrNameLst>
                                          <p:attrName>ppt_x</p:attrName>
                                          <p:attrName>ppt_y</p:attrName>
                                        </p:attrNameLst>
                                      </p:cBhvr>
                                      <p:rCtr x="-43300" y="70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1481329"/>
            <a:ext cx="8229600" cy="4386071"/>
          </a:xfrm>
        </p:spPr>
        <p:txBody>
          <a:bodyPr vert="eaVert"/>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endParaRPr lang="en-US" altLang="zh-CN"/>
          </a:p>
        </p:txBody>
      </p:sp>
      <p:sp>
        <p:nvSpPr>
          <p:cNvPr id="5" name="页脚占位符 4"/>
          <p:cNvSpPr>
            <a:spLocks noGrp="1"/>
          </p:cNvSpPr>
          <p:nvPr>
            <p:ph type="ftr" sz="quarter" idx="11"/>
          </p:nvPr>
        </p:nvSpPr>
        <p:spPr/>
        <p:txBody>
          <a:bodyPr/>
          <a:lstStyle/>
          <a:p>
            <a:endParaRPr lang="en-US" altLang="zh-CN"/>
          </a:p>
        </p:txBody>
      </p:sp>
      <p:sp>
        <p:nvSpPr>
          <p:cNvPr id="6" name="灯片编号占位符 5"/>
          <p:cNvSpPr>
            <a:spLocks noGrp="1"/>
          </p:cNvSpPr>
          <p:nvPr>
            <p:ph type="sldNum" sz="quarter" idx="12"/>
          </p:nvPr>
        </p:nvSpPr>
        <p:spPr/>
        <p:txBody>
          <a:bodyPr/>
          <a:lstStyle/>
          <a:p>
            <a:fld id="{03A08E07-A7C5-4245-9221-775AFD3AABD8}" type="slidenum">
              <a:rPr lang="en-US" altLang="zh-CN" smtClean="0"/>
            </a:fld>
            <a:endParaRPr lang="en-US" altLang="zh-CN"/>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44013" y="274640"/>
            <a:ext cx="1777470" cy="5592761"/>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41"/>
            <a:ext cx="6324600" cy="5592760"/>
          </a:xfrm>
        </p:spPr>
        <p:txBody>
          <a:bodyPr vert="eaVert"/>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endParaRPr lang="en-US" altLang="zh-CN"/>
          </a:p>
        </p:txBody>
      </p:sp>
      <p:sp>
        <p:nvSpPr>
          <p:cNvPr id="5" name="页脚占位符 4"/>
          <p:cNvSpPr>
            <a:spLocks noGrp="1"/>
          </p:cNvSpPr>
          <p:nvPr>
            <p:ph type="ftr" sz="quarter" idx="11"/>
          </p:nvPr>
        </p:nvSpPr>
        <p:spPr/>
        <p:txBody>
          <a:bodyPr/>
          <a:lstStyle/>
          <a:p>
            <a:endParaRPr lang="en-US" altLang="zh-CN"/>
          </a:p>
        </p:txBody>
      </p:sp>
      <p:sp>
        <p:nvSpPr>
          <p:cNvPr id="6" name="灯片编号占位符 5"/>
          <p:cNvSpPr>
            <a:spLocks noGrp="1"/>
          </p:cNvSpPr>
          <p:nvPr>
            <p:ph type="sldNum" sz="quarter" idx="12"/>
          </p:nvPr>
        </p:nvSpPr>
        <p:spPr/>
        <p:txBody>
          <a:bodyPr/>
          <a:lstStyle/>
          <a:p>
            <a:fld id="{B268214F-F605-4211-927F-F5A212E71011}" type="slidenum">
              <a:rPr lang="en-US" altLang="zh-CN" smtClean="0"/>
            </a:fld>
            <a:endParaRPr lang="en-US" altLang="zh-CN"/>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lvl="0" eaLnBrk="1" latinLnBrk="0" hangingPunct="1"/>
            <a:r>
              <a:rPr lang="zh-CN" altLang="en-US" dirty="0" smtClean="0"/>
              <a:t>单击此处编辑母版文本样式</a:t>
            </a:r>
            <a:endParaRPr lang="zh-CN" altLang="en-US" dirty="0" smtClean="0"/>
          </a:p>
          <a:p>
            <a:pPr lvl="1" eaLnBrk="1" latinLnBrk="0" hangingPunct="1"/>
            <a:r>
              <a:rPr lang="zh-CN" altLang="en-US" dirty="0" smtClean="0"/>
              <a:t>第二级</a:t>
            </a:r>
            <a:endParaRPr lang="zh-CN" altLang="en-US" dirty="0" smtClean="0"/>
          </a:p>
          <a:p>
            <a:pPr lvl="2" eaLnBrk="1" latinLnBrk="0" hangingPunct="1"/>
            <a:r>
              <a:rPr lang="zh-CN" altLang="en-US" dirty="0" smtClean="0"/>
              <a:t>第三级</a:t>
            </a:r>
            <a:endParaRPr lang="zh-CN" altLang="en-US" dirty="0" smtClean="0"/>
          </a:p>
          <a:p>
            <a:pPr lvl="3" eaLnBrk="1" latinLnBrk="0" hangingPunct="1"/>
            <a:r>
              <a:rPr lang="zh-CN" altLang="en-US" dirty="0" smtClean="0"/>
              <a:t>第四级</a:t>
            </a:r>
            <a:endParaRPr lang="zh-CN" altLang="en-US" dirty="0" smtClean="0"/>
          </a:p>
          <a:p>
            <a:pPr lvl="4" eaLnBrk="1" latinLnBrk="0" hangingPunct="1"/>
            <a:r>
              <a:rPr lang="zh-CN" altLang="en-US" dirty="0" smtClean="0"/>
              <a:t>第五级</a:t>
            </a:r>
            <a:endParaRPr kumimoji="0" lang="en-US" dirty="0"/>
          </a:p>
        </p:txBody>
      </p:sp>
      <p:sp>
        <p:nvSpPr>
          <p:cNvPr id="4" name="日期占位符 3"/>
          <p:cNvSpPr>
            <a:spLocks noGrp="1"/>
          </p:cNvSpPr>
          <p:nvPr>
            <p:ph type="dt" sz="half" idx="10"/>
          </p:nvPr>
        </p:nvSpPr>
        <p:spPr/>
        <p:txBody>
          <a:bodyPr/>
          <a:lstStyle/>
          <a:p>
            <a:endParaRPr lang="en-US" altLang="zh-CN" dirty="0"/>
          </a:p>
        </p:txBody>
      </p:sp>
      <p:sp>
        <p:nvSpPr>
          <p:cNvPr id="5" name="页脚占位符 4"/>
          <p:cNvSpPr>
            <a:spLocks noGrp="1"/>
          </p:cNvSpPr>
          <p:nvPr>
            <p:ph type="ftr" sz="quarter" idx="11"/>
          </p:nvPr>
        </p:nvSpPr>
        <p:spPr/>
        <p:txBody>
          <a:bodyPr/>
          <a:lstStyle/>
          <a:p>
            <a:endParaRPr lang="en-US" altLang="zh-CN"/>
          </a:p>
        </p:txBody>
      </p:sp>
      <p:sp>
        <p:nvSpPr>
          <p:cNvPr id="6" name="灯片编号占位符 5"/>
          <p:cNvSpPr>
            <a:spLocks noGrp="1"/>
          </p:cNvSpPr>
          <p:nvPr>
            <p:ph type="sldNum" sz="quarter" idx="12"/>
          </p:nvPr>
        </p:nvSpPr>
        <p:spPr/>
        <p:txBody>
          <a:bodyPr/>
          <a:lstStyle/>
          <a:p>
            <a:fld id="{7E50526E-7833-4A6C-8E06-890420AAE47A}" type="slidenum">
              <a:rPr lang="en-US" altLang="zh-CN" smtClean="0"/>
            </a:fld>
            <a:endParaRPr lang="en-US" altLang="zh-CN"/>
          </a:p>
        </p:txBody>
      </p:sp>
      <p:sp>
        <p:nvSpPr>
          <p:cNvPr id="7" name="标题 6"/>
          <p:cNvSpPr>
            <a:spLocks noGrp="1"/>
          </p:cNvSpPr>
          <p:nvPr>
            <p:ph type="title"/>
          </p:nvPr>
        </p:nvSpPr>
        <p:spPr/>
        <p:txBody>
          <a:bodyPr rtlCol="0"/>
          <a:lstStyle/>
          <a:p>
            <a:endParaRPr kumimoji="0" lang="en-US" dirty="0"/>
          </a:p>
        </p:txBody>
      </p:sp>
      <p:sp>
        <p:nvSpPr>
          <p:cNvPr id="8" name="文本框 7"/>
          <p:cNvSpPr txBox="1"/>
          <p:nvPr userDrawn="1"/>
        </p:nvSpPr>
        <p:spPr>
          <a:xfrm>
            <a:off x="10093960" y="3302635"/>
            <a:ext cx="3048000" cy="368300"/>
          </a:xfrm>
          <a:prstGeom prst="rect">
            <a:avLst/>
          </a:prstGeom>
          <a:noFill/>
        </p:spPr>
        <p:txBody>
          <a:bodyPr wrap="square" rtlCol="0">
            <a:spAutoFit/>
          </a:bodyPr>
          <a:p>
            <a:endParaRPr lang="zh-CN" alt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endParaRPr kumimoji="0" lang="zh-CN" altLang="en-US" smtClean="0"/>
          </a:p>
        </p:txBody>
      </p:sp>
      <p:sp>
        <p:nvSpPr>
          <p:cNvPr id="4" name="日期占位符 3"/>
          <p:cNvSpPr>
            <a:spLocks noGrp="1"/>
          </p:cNvSpPr>
          <p:nvPr>
            <p:ph type="dt" sz="half" idx="10"/>
          </p:nvPr>
        </p:nvSpPr>
        <p:spPr/>
        <p:txBody>
          <a:bodyPr/>
          <a:lstStyle/>
          <a:p>
            <a:endParaRPr lang="en-US" altLang="zh-CN"/>
          </a:p>
        </p:txBody>
      </p:sp>
      <p:sp>
        <p:nvSpPr>
          <p:cNvPr id="5" name="页脚占位符 4"/>
          <p:cNvSpPr>
            <a:spLocks noGrp="1"/>
          </p:cNvSpPr>
          <p:nvPr>
            <p:ph type="ftr" sz="quarter" idx="11"/>
          </p:nvPr>
        </p:nvSpPr>
        <p:spPr/>
        <p:txBody>
          <a:bodyPr/>
          <a:lstStyle/>
          <a:p>
            <a:endParaRPr lang="en-US" altLang="zh-CN"/>
          </a:p>
        </p:txBody>
      </p:sp>
      <p:sp>
        <p:nvSpPr>
          <p:cNvPr id="6" name="灯片编号占位符 5"/>
          <p:cNvSpPr>
            <a:spLocks noGrp="1"/>
          </p:cNvSpPr>
          <p:nvPr>
            <p:ph type="sldNum" sz="quarter" idx="12"/>
          </p:nvPr>
        </p:nvSpPr>
        <p:spPr/>
        <p:txBody>
          <a:bodyPr/>
          <a:lstStyle/>
          <a:p>
            <a:fld id="{458A99E8-895F-4FCF-B7FF-534FBF686D52}" type="slidenum">
              <a:rPr lang="en-US" altLang="zh-CN" smtClean="0"/>
            </a:fld>
            <a:endParaRPr lang="en-US" altLang="zh-CN"/>
          </a:p>
        </p:txBody>
      </p:sp>
      <p:sp>
        <p:nvSpPr>
          <p:cNvPr id="7" name="燕尾形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
        <p:nvSpPr>
          <p:cNvPr id="8" name="燕尾形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Ref idx="1002">
        <a:schemeClr val="bg1"/>
      </p:bgRef>
    </p:bg>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endParaRPr lang="en-US" altLang="zh-CN"/>
          </a:p>
        </p:txBody>
      </p:sp>
      <p:sp>
        <p:nvSpPr>
          <p:cNvPr id="6" name="页脚占位符 5"/>
          <p:cNvSpPr>
            <a:spLocks noGrp="1"/>
          </p:cNvSpPr>
          <p:nvPr>
            <p:ph type="ftr" sz="quarter" idx="11"/>
          </p:nvPr>
        </p:nvSpPr>
        <p:spPr/>
        <p:txBody>
          <a:bodyPr/>
          <a:lstStyle/>
          <a:p>
            <a:endParaRPr lang="en-US" altLang="zh-CN"/>
          </a:p>
        </p:txBody>
      </p:sp>
      <p:sp>
        <p:nvSpPr>
          <p:cNvPr id="7" name="灯片编号占位符 6"/>
          <p:cNvSpPr>
            <a:spLocks noGrp="1"/>
          </p:cNvSpPr>
          <p:nvPr>
            <p:ph type="sldNum" sz="quarter" idx="12"/>
          </p:nvPr>
        </p:nvSpPr>
        <p:spPr/>
        <p:txBody>
          <a:bodyPr/>
          <a:lstStyle/>
          <a:p>
            <a:fld id="{916795A2-B132-4300-9DC9-DF8CF032A98C}" type="slidenum">
              <a:rPr lang="en-US" altLang="zh-CN" smtClean="0"/>
            </a:fld>
            <a:endParaRPr lang="en-US" altLang="zh-CN"/>
          </a:p>
        </p:txBody>
      </p:sp>
      <p:sp>
        <p:nvSpPr>
          <p:cNvPr id="8" name="标题 7"/>
          <p:cNvSpPr>
            <a:spLocks noGrp="1"/>
          </p:cNvSpPr>
          <p:nvPr>
            <p:ph type="title"/>
          </p:nvPr>
        </p:nvSpPr>
        <p:spPr/>
        <p:txBody>
          <a:bodyPr rtlCol="0"/>
          <a:lstStyle/>
          <a:p>
            <a:r>
              <a:rPr kumimoji="0" lang="zh-CN" altLang="en-US" smtClean="0"/>
              <a:t>单击此处编辑母版标题样式</a:t>
            </a:r>
            <a:endParaRPr kumimoji="0" lang="en-US"/>
          </a:p>
        </p:txBody>
      </p:sp>
    </p:spTree>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showMasterSp="0">
  <p:cSld name="比较">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8229600" cy="1143000"/>
          </a:xfrm>
        </p:spPr>
        <p:txBody>
          <a:bodyPr anchor="ctr"/>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endParaRPr kumimoji="0" lang="zh-CN" altLang="en-US" smtClean="0"/>
          </a:p>
        </p:txBody>
      </p:sp>
      <p:sp>
        <p:nvSpPr>
          <p:cNvPr id="4" name="文本占位符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endParaRPr kumimoji="0" lang="zh-CN" altLang="en-US" smtClean="0"/>
          </a:p>
        </p:txBody>
      </p:sp>
      <p:sp>
        <p:nvSpPr>
          <p:cNvPr id="5" name="内容占位符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6" name="内容占位符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p>
            <a:endParaRPr lang="en-US" altLang="zh-CN"/>
          </a:p>
        </p:txBody>
      </p:sp>
      <p:sp>
        <p:nvSpPr>
          <p:cNvPr id="8" name="页脚占位符 7"/>
          <p:cNvSpPr>
            <a:spLocks noGrp="1"/>
          </p:cNvSpPr>
          <p:nvPr>
            <p:ph type="ftr" sz="quarter" idx="11"/>
          </p:nvPr>
        </p:nvSpPr>
        <p:spPr/>
        <p:txBody>
          <a:bodyPr/>
          <a:lstStyle/>
          <a:p>
            <a:endParaRPr lang="en-US" altLang="zh-CN"/>
          </a:p>
        </p:txBody>
      </p:sp>
      <p:sp>
        <p:nvSpPr>
          <p:cNvPr id="9" name="灯片编号占位符 8"/>
          <p:cNvSpPr>
            <a:spLocks noGrp="1"/>
          </p:cNvSpPr>
          <p:nvPr>
            <p:ph type="sldNum" sz="quarter" idx="12"/>
          </p:nvPr>
        </p:nvSpPr>
        <p:spPr/>
        <p:txBody>
          <a:bodyPr/>
          <a:lstStyle/>
          <a:p>
            <a:fld id="{F759E088-F786-48E1-AC00-067E83A9DDEC}" type="slidenum">
              <a:rPr lang="en-US" altLang="zh-CN" smtClean="0"/>
            </a:fld>
            <a:endParaRPr lang="en-US" altLang="zh-CN"/>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Ref idx="1002">
        <a:schemeClr val="bg1"/>
      </p:bgRef>
    </p:bg>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endParaRPr lang="en-US" altLang="zh-CN"/>
          </a:p>
        </p:txBody>
      </p:sp>
      <p:sp>
        <p:nvSpPr>
          <p:cNvPr id="4" name="页脚占位符 3"/>
          <p:cNvSpPr>
            <a:spLocks noGrp="1"/>
          </p:cNvSpPr>
          <p:nvPr>
            <p:ph type="ftr" sz="quarter" idx="11"/>
          </p:nvPr>
        </p:nvSpPr>
        <p:spPr/>
        <p:txBody>
          <a:bodyPr/>
          <a:lstStyle/>
          <a:p>
            <a:endParaRPr lang="en-US" altLang="zh-CN"/>
          </a:p>
        </p:txBody>
      </p:sp>
      <p:sp>
        <p:nvSpPr>
          <p:cNvPr id="5" name="灯片编号占位符 4"/>
          <p:cNvSpPr>
            <a:spLocks noGrp="1"/>
          </p:cNvSpPr>
          <p:nvPr>
            <p:ph type="sldNum" sz="quarter" idx="12"/>
          </p:nvPr>
        </p:nvSpPr>
        <p:spPr/>
        <p:txBody>
          <a:bodyPr/>
          <a:lstStyle/>
          <a:p>
            <a:fld id="{18022BE0-F584-491B-9E33-F813AEF90C1F}" type="slidenum">
              <a:rPr lang="en-US" altLang="zh-CN" smtClean="0"/>
            </a:fld>
            <a:endParaRPr lang="en-US" altLang="zh-CN"/>
          </a:p>
        </p:txBody>
      </p:sp>
      <p:sp>
        <p:nvSpPr>
          <p:cNvPr id="6" name="标题 5"/>
          <p:cNvSpPr>
            <a:spLocks noGrp="1"/>
          </p:cNvSpPr>
          <p:nvPr>
            <p:ph type="title"/>
          </p:nvPr>
        </p:nvSpPr>
        <p:spPr/>
        <p:txBody>
          <a:bodyPr rtlCol="0"/>
          <a:lstStyle/>
          <a:p>
            <a:r>
              <a:rPr kumimoji="0" lang="zh-CN" altLang="en-US" smtClean="0"/>
              <a:t>单击此处编辑母版标题样式</a:t>
            </a:r>
            <a:endParaRPr kumimoji="0" lang="en-US"/>
          </a:p>
        </p:txBody>
      </p:sp>
    </p:spTree>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endParaRPr lang="en-US" altLang="zh-CN"/>
          </a:p>
        </p:txBody>
      </p:sp>
      <p:sp>
        <p:nvSpPr>
          <p:cNvPr id="3" name="页脚占位符 2"/>
          <p:cNvSpPr>
            <a:spLocks noGrp="1"/>
          </p:cNvSpPr>
          <p:nvPr>
            <p:ph type="ftr" sz="quarter" idx="11"/>
          </p:nvPr>
        </p:nvSpPr>
        <p:spPr/>
        <p:txBody>
          <a:bodyPr/>
          <a:lstStyle/>
          <a:p>
            <a:endParaRPr lang="en-US" altLang="zh-CN"/>
          </a:p>
        </p:txBody>
      </p:sp>
      <p:sp>
        <p:nvSpPr>
          <p:cNvPr id="4" name="灯片编号占位符 3"/>
          <p:cNvSpPr>
            <a:spLocks noGrp="1"/>
          </p:cNvSpPr>
          <p:nvPr>
            <p:ph type="sldNum" sz="quarter" idx="12"/>
          </p:nvPr>
        </p:nvSpPr>
        <p:spPr/>
        <p:txBody>
          <a:bodyPr/>
          <a:lstStyle/>
          <a:p>
            <a:fld id="{F659147D-F891-4EDA-BACC-B79D22C28DA7}" type="slidenum">
              <a:rPr lang="en-US" altLang="zh-CN" smtClean="0"/>
            </a:fld>
            <a:endParaRPr lang="en-US" altLang="zh-CN"/>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showMasterSp="0">
  <p:cSld name="内容与标题">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lstStyle>
          <a:p>
            <a:pPr lvl="0" eaLnBrk="1" latinLnBrk="0" hangingPunct="1"/>
            <a:r>
              <a:rPr kumimoji="0" lang="zh-CN" altLang="en-US" smtClean="0"/>
              <a:t>单击此处编辑母版文本样式</a:t>
            </a:r>
            <a:endParaRPr kumimoji="0" lang="zh-CN" altLang="en-US" smtClean="0"/>
          </a:p>
        </p:txBody>
      </p:sp>
      <p:sp>
        <p:nvSpPr>
          <p:cNvPr id="4" name="内容占位符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a:xfrm>
            <a:off x="6727032" y="6407944"/>
            <a:ext cx="1920240" cy="365760"/>
          </a:xfrm>
        </p:spPr>
        <p:txBody>
          <a:bodyPr/>
          <a:lstStyle/>
          <a:p>
            <a:endParaRPr lang="en-US" altLang="zh-CN"/>
          </a:p>
        </p:txBody>
      </p:sp>
      <p:sp>
        <p:nvSpPr>
          <p:cNvPr id="6" name="页脚占位符 5"/>
          <p:cNvSpPr>
            <a:spLocks noGrp="1"/>
          </p:cNvSpPr>
          <p:nvPr>
            <p:ph type="ftr" sz="quarter" idx="11"/>
          </p:nvPr>
        </p:nvSpPr>
        <p:spPr/>
        <p:txBody>
          <a:bodyPr/>
          <a:lstStyle/>
          <a:p>
            <a:endParaRPr lang="en-US" altLang="zh-CN"/>
          </a:p>
        </p:txBody>
      </p:sp>
      <p:sp>
        <p:nvSpPr>
          <p:cNvPr id="7" name="灯片编号占位符 6"/>
          <p:cNvSpPr>
            <a:spLocks noGrp="1"/>
          </p:cNvSpPr>
          <p:nvPr>
            <p:ph type="sldNum" sz="quarter" idx="12"/>
          </p:nvPr>
        </p:nvSpPr>
        <p:spPr/>
        <p:txBody>
          <a:bodyPr/>
          <a:lstStyle/>
          <a:p>
            <a:fld id="{7AC65909-7CA5-48C7-9D87-EFF6AAC70F61}" type="slidenum">
              <a:rPr lang="en-US" altLang="zh-CN" smtClean="0"/>
            </a:fld>
            <a:endParaRPr lang="en-US" altLang="zh-CN"/>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showMasterSp="0">
  <p:cSld name="图片与标题">
    <p:bg>
      <p:bgRef idx="1002">
        <a:schemeClr val="bg1"/>
      </p:bgRef>
    </p:bg>
    <p:spTree>
      <p:nvGrpSpPr>
        <p:cNvPr id="1" name=""/>
        <p:cNvGrpSpPr/>
        <p:nvPr/>
      </p:nvGrpSpPr>
      <p:grpSpPr>
        <a:xfrm>
          <a:off x="0" y="0"/>
          <a:ext cx="0" cy="0"/>
          <a:chOff x="0" y="0"/>
          <a:chExt cx="0" cy="0"/>
        </a:xfrm>
      </p:grpSpPr>
      <p:sp>
        <p:nvSpPr>
          <p:cNvPr id="4" name="文本占位符 3"/>
          <p:cNvSpPr>
            <a:spLocks noGrp="1"/>
          </p:cNvSpPr>
          <p:nvPr>
            <p:ph type="body" sz="half" idx="2"/>
          </p:nvPr>
        </p:nvSpPr>
        <p:spPr>
          <a:xfrm>
            <a:off x="1141232" y="5443402"/>
            <a:ext cx="7162800" cy="648232"/>
          </a:xfrm>
          <a:noFill/>
        </p:spPr>
        <p:txBody>
          <a:bodyPr lIns="91440" tIns="0" rIns="91440" anchor="t"/>
          <a:lstStyle>
            <a:lvl1pPr marL="0" marR="18415" indent="0" algn="r">
              <a:buNone/>
              <a:defRPr sz="14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endParaRPr kumimoji="0" lang="zh-CN" altLang="en-US" smtClean="0"/>
          </a:p>
        </p:txBody>
      </p:sp>
      <p:sp>
        <p:nvSpPr>
          <p:cNvPr id="3" name="图片占位符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lstStyle>
          <a:p>
            <a:r>
              <a:rPr kumimoji="0" lang="zh-CN" altLang="en-US" smtClean="0"/>
              <a:t>单击图标添加图片</a:t>
            </a:r>
            <a:endParaRPr kumimoji="0" lang="en-US" dirty="0"/>
          </a:p>
        </p:txBody>
      </p:sp>
      <p:sp>
        <p:nvSpPr>
          <p:cNvPr id="5" name="日期占位符 4"/>
          <p:cNvSpPr>
            <a:spLocks noGrp="1"/>
          </p:cNvSpPr>
          <p:nvPr>
            <p:ph type="dt" sz="half" idx="10"/>
          </p:nvPr>
        </p:nvSpPr>
        <p:spPr/>
        <p:txBody>
          <a:bodyPr/>
          <a:lstStyle>
            <a:lvl1pPr>
              <a:defRPr>
                <a:solidFill>
                  <a:schemeClr val="tx1"/>
                </a:solidFill>
              </a:defRPr>
            </a:lvl1pPr>
          </a:lstStyle>
          <a:p>
            <a:endParaRPr lang="en-US" altLang="zh-CN"/>
          </a:p>
        </p:txBody>
      </p:sp>
      <p:sp>
        <p:nvSpPr>
          <p:cNvPr id="6" name="页脚占位符 5"/>
          <p:cNvSpPr>
            <a:spLocks noGrp="1"/>
          </p:cNvSpPr>
          <p:nvPr>
            <p:ph type="ftr" sz="quarter" idx="11"/>
          </p:nvPr>
        </p:nvSpPr>
        <p:spPr>
          <a:xfrm>
            <a:off x="4380072" y="6407944"/>
            <a:ext cx="2350681" cy="365125"/>
          </a:xfrm>
        </p:spPr>
        <p:txBody>
          <a:bodyPr/>
          <a:lstStyle>
            <a:lvl1pPr>
              <a:defRPr>
                <a:solidFill>
                  <a:schemeClr val="tx1"/>
                </a:solidFill>
              </a:defRPr>
            </a:lvl1pPr>
          </a:lstStyle>
          <a:p>
            <a:endParaRPr lang="en-US" altLang="zh-CN"/>
          </a:p>
        </p:txBody>
      </p:sp>
      <p:sp>
        <p:nvSpPr>
          <p:cNvPr id="7" name="灯片编号占位符 6"/>
          <p:cNvSpPr>
            <a:spLocks noGrp="1"/>
          </p:cNvSpPr>
          <p:nvPr>
            <p:ph type="sldNum" sz="quarter" idx="12"/>
          </p:nvPr>
        </p:nvSpPr>
        <p:spPr/>
        <p:txBody>
          <a:bodyPr/>
          <a:lstStyle>
            <a:lvl1pPr>
              <a:defRPr>
                <a:solidFill>
                  <a:schemeClr val="tx1"/>
                </a:solidFill>
              </a:defRPr>
            </a:lvl1pPr>
          </a:lstStyle>
          <a:p>
            <a:fld id="{7FE073DF-27A5-40C4-84CE-E83CD94A610F}" type="slidenum">
              <a:rPr lang="en-US" altLang="zh-CN" smtClean="0"/>
            </a:fld>
            <a:endParaRPr lang="en-US" altLang="zh-CN"/>
          </a:p>
        </p:txBody>
      </p:sp>
      <p:sp>
        <p:nvSpPr>
          <p:cNvPr id="2" name="标题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lstStyle>
          <a:p>
            <a:r>
              <a:rPr kumimoji="0" lang="zh-CN" altLang="en-US" smtClean="0"/>
              <a:t>单击此处编辑母版标题样式</a:t>
            </a:r>
            <a:endParaRPr kumimoji="0" lang="en-US"/>
          </a:p>
        </p:txBody>
      </p:sp>
      <p:sp>
        <p:nvSpPr>
          <p:cNvPr id="8" name="任意多边形 7"/>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任意多边形 8"/>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直角三角形 9"/>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1" name="直接连接符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燕尾形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
        <p:nvSpPr>
          <p:cNvPr id="13" name="燕尾形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image" Target="../media/image3.png"/><Relationship Id="rId13" Type="http://schemas.openxmlformats.org/officeDocument/2006/relationships/image" Target="../media/image2.png"/><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任意多边形 12"/>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任意多边形 11"/>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直角三角形 13"/>
          <p:cNvSpPr/>
          <p:nvPr/>
        </p:nvSpPr>
        <p:spPr bwMode="auto">
          <a:xfrm>
            <a:off x="-6042" y="5791253"/>
            <a:ext cx="3402314" cy="1080868"/>
          </a:xfrm>
          <a:prstGeom prst="rtTriangle">
            <a:avLst/>
          </a:prstGeom>
          <a:blipFill>
            <a:blip r:embed="rId1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5" name="直接连接符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标题占位符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p>
            <a:r>
              <a:rPr kumimoji="0" lang="zh-CN" altLang="en-US" smtClean="0"/>
              <a:t>单击此处编辑母版标题样式</a:t>
            </a:r>
            <a:endParaRPr kumimoji="0" lang="en-US"/>
          </a:p>
        </p:txBody>
      </p:sp>
      <p:sp>
        <p:nvSpPr>
          <p:cNvPr id="30" name="文本占位符 29"/>
          <p:cNvSpPr>
            <a:spLocks noGrp="1"/>
          </p:cNvSpPr>
          <p:nvPr>
            <p:ph type="body" idx="1"/>
          </p:nvPr>
        </p:nvSpPr>
        <p:spPr>
          <a:xfrm>
            <a:off x="457200" y="1481328"/>
            <a:ext cx="8229600" cy="4525963"/>
          </a:xfrm>
          <a:prstGeom prst="rect">
            <a:avLst/>
          </a:prstGeom>
        </p:spPr>
        <p:txBody>
          <a:bodyPr vert="horz">
            <a:normAutofit/>
          </a:bodyPr>
          <a:lstStyle/>
          <a:p>
            <a:pPr lvl="0" eaLnBrk="1" latinLnBrk="0" hangingPunct="1"/>
            <a:r>
              <a:rPr kumimoji="0" lang="zh-CN" altLang="en-US" smtClean="0"/>
              <a:t>单击此处编辑母版文本样式</a:t>
            </a:r>
            <a:endParaRPr kumimoji="0" lang="zh-CN" altLang="en-US" smtClean="0"/>
          </a:p>
          <a:p>
            <a:pPr lvl="1" eaLnBrk="1" latinLnBrk="0" hangingPunct="1"/>
            <a:r>
              <a:rPr kumimoji="0" lang="zh-CN" altLang="en-US" smtClean="0"/>
              <a:t>第二级</a:t>
            </a:r>
            <a:endParaRPr kumimoji="0" lang="zh-CN" altLang="en-US" smtClean="0"/>
          </a:p>
          <a:p>
            <a:pPr lvl="2" eaLnBrk="1" latinLnBrk="0" hangingPunct="1"/>
            <a:r>
              <a:rPr kumimoji="0" lang="zh-CN" altLang="en-US" smtClean="0"/>
              <a:t>第三级</a:t>
            </a:r>
            <a:endParaRPr kumimoji="0" lang="zh-CN" altLang="en-US" smtClean="0"/>
          </a:p>
          <a:p>
            <a:pPr lvl="3" eaLnBrk="1" latinLnBrk="0" hangingPunct="1"/>
            <a:r>
              <a:rPr kumimoji="0" lang="zh-CN" altLang="en-US" smtClean="0"/>
              <a:t>第四级</a:t>
            </a:r>
            <a:endParaRPr kumimoji="0" lang="zh-CN" altLang="en-US" smtClean="0"/>
          </a:p>
          <a:p>
            <a:pPr lvl="4" eaLnBrk="1" latinLnBrk="0" hangingPunct="1"/>
            <a:r>
              <a:rPr kumimoji="0" lang="zh-CN" altLang="en-US" smtClean="0"/>
              <a:t>第五级</a:t>
            </a:r>
            <a:endParaRPr kumimoji="0" lang="en-US"/>
          </a:p>
        </p:txBody>
      </p:sp>
      <p:sp>
        <p:nvSpPr>
          <p:cNvPr id="10" name="日期占位符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lstStyle>
          <a:p>
            <a:endParaRPr lang="en-US" altLang="zh-CN"/>
          </a:p>
        </p:txBody>
      </p:sp>
      <p:sp>
        <p:nvSpPr>
          <p:cNvPr id="22" name="页脚占位符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lstStyle>
          <a:p>
            <a:endParaRPr lang="en-US" altLang="zh-CN"/>
          </a:p>
        </p:txBody>
      </p:sp>
      <p:sp>
        <p:nvSpPr>
          <p:cNvPr id="18" name="灯片编号占位符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lstStyle>
          <a:p>
            <a:fld id="{78D52F9F-9B01-4A43-A8D0-3AF7C3FD1A92}" type="slidenum">
              <a:rPr lang="en-US" altLang="zh-CN" smtClean="0"/>
            </a:fld>
            <a:endParaRPr lang="en-US" altLang="zh-CN"/>
          </a:p>
        </p:txBody>
      </p:sp>
      <p:pic>
        <p:nvPicPr>
          <p:cNvPr id="11" name="Picture 20" descr="a1"/>
          <p:cNvPicPr>
            <a:picLocks noChangeAspect="1" noChangeArrowheads="1"/>
          </p:cNvPicPr>
          <p:nvPr userDrawn="1"/>
        </p:nvPicPr>
        <p:blipFill>
          <a:blip r:embed="rId13"/>
          <a:srcRect/>
          <a:stretch>
            <a:fillRect/>
          </a:stretch>
        </p:blipFill>
        <p:spPr bwMode="auto">
          <a:xfrm>
            <a:off x="9625013" y="328613"/>
            <a:ext cx="942975" cy="1082675"/>
          </a:xfrm>
          <a:prstGeom prst="rect">
            <a:avLst/>
          </a:prstGeom>
          <a:noFill/>
        </p:spPr>
      </p:pic>
      <p:pic>
        <p:nvPicPr>
          <p:cNvPr id="16" name="Picture 21" descr="b_1"/>
          <p:cNvPicPr>
            <a:picLocks noChangeAspect="1" noChangeArrowheads="1"/>
          </p:cNvPicPr>
          <p:nvPr userDrawn="1"/>
        </p:nvPicPr>
        <p:blipFill>
          <a:blip r:embed="rId14"/>
          <a:srcRect/>
          <a:stretch>
            <a:fillRect/>
          </a:stretch>
        </p:blipFill>
        <p:spPr bwMode="auto">
          <a:xfrm>
            <a:off x="-990600" y="1371600"/>
            <a:ext cx="825500" cy="358775"/>
          </a:xfrm>
          <a:prstGeom prst="rect">
            <a:avLst/>
          </a:prstGeom>
          <a:noFill/>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fill="hold" nodeType="afterEffect">
                                  <p:stCondLst>
                                    <p:cond delay="0"/>
                                  </p:stCondLst>
                                  <p:childTnLst>
                                    <p:animMotion origin="layout" path="M 3.33333E-6 -1.85185E-6 C -0.09045 -0.01597 -0.36945 -0.08727 -0.54306 -0.09537 C -0.71667 -0.10347 -0.93785 -0.05879 -1.04167 -0.04907 " pathEditMode="relative" rAng="0" ptsTypes="aaa">
                                      <p:cBhvr>
                                        <p:cTn id="6" dur="2000" fill="hold"/>
                                        <p:tgtEl>
                                          <p:spTgt spid="11"/>
                                        </p:tgtEl>
                                        <p:attrNameLst>
                                          <p:attrName>ppt_x</p:attrName>
                                          <p:attrName>ppt_y</p:attrName>
                                        </p:attrNameLst>
                                      </p:cBhvr>
                                      <p:rCtr x="-52100" y="-5200"/>
                                    </p:animMotion>
                                  </p:childTnLst>
                                </p:cTn>
                              </p:par>
                            </p:childTnLst>
                          </p:cTn>
                        </p:par>
                        <p:par>
                          <p:cTn id="7" fill="hold">
                            <p:stCondLst>
                              <p:cond delay="2000"/>
                            </p:stCondLst>
                            <p:childTnLst>
                              <p:par>
                                <p:cTn id="8" presetID="0" presetClass="path" presetSubtype="0" accel="50000" decel="50000" fill="hold" nodeType="afterEffect">
                                  <p:stCondLst>
                                    <p:cond delay="0"/>
                                  </p:stCondLst>
                                  <p:childTnLst>
                                    <p:animMotion origin="layout" path="M -0.00348 0.05949 C 0.00625 0.0581 0.04097 0.0574 0.05399 0.05324 C 0.06701 0.04907 0.06632 0.04907 0.07638 0.03379 C 0.08628 0.01898 0.10538 -0.02269 0.11319 -0.03727 " pathEditMode="relative" rAng="0" ptsTypes="aaaa">
                                      <p:cBhvr>
                                        <p:cTn id="9" dur="2000" fill="hold"/>
                                        <p:tgtEl>
                                          <p:spTgt spid="16"/>
                                        </p:tgtEl>
                                        <p:attrNameLst>
                                          <p:attrName>ppt_x</p:attrName>
                                          <p:attrName>ppt_y</p:attrName>
                                        </p:attrNameLst>
                                      </p:cBhvr>
                                      <p:rCtr x="5800" y="-48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p:titleStyle>
    <p:bodyStyle>
      <a:lvl1pPr marL="365760" indent="-255905" algn="l" rtl="0" eaLnBrk="1" latinLnBrk="0" hangingPunct="1">
        <a:spcBef>
          <a:spcPts val="400"/>
        </a:spcBef>
        <a:spcAft>
          <a:spcPts val="0"/>
        </a:spcAft>
        <a:buClr>
          <a:schemeClr val="accent1"/>
        </a:buClr>
        <a:buSzPct val="68000"/>
        <a:buFont typeface="Wingdings 3" panose="05040102010807070707"/>
        <a:buChar char=""/>
        <a:defRPr kumimoji="0" sz="2700" kern="1200">
          <a:solidFill>
            <a:schemeClr val="tx1"/>
          </a:solidFill>
          <a:latin typeface="+mn-lt"/>
          <a:ea typeface="+mn-ea"/>
          <a:cs typeface="+mn-cs"/>
        </a:defRPr>
      </a:lvl1pPr>
      <a:lvl2pPr marL="621665" indent="-228600" algn="l" rtl="0" eaLnBrk="1" latinLnBrk="0" hangingPunct="1">
        <a:spcBef>
          <a:spcPts val="325"/>
        </a:spcBef>
        <a:buClr>
          <a:schemeClr val="accent1"/>
        </a:buClr>
        <a:buFont typeface="Verdana" panose="020B0604030504040204"/>
        <a:buChar char="◦"/>
        <a:defRPr kumimoji="0" sz="2300" kern="1200">
          <a:solidFill>
            <a:schemeClr val="tx1"/>
          </a:solidFill>
          <a:latin typeface="+mn-lt"/>
          <a:ea typeface="+mn-ea"/>
          <a:cs typeface="+mn-cs"/>
        </a:defRPr>
      </a:lvl2pPr>
      <a:lvl3pPr marL="859790" indent="-228600" algn="l" rtl="0" eaLnBrk="1" latinLnBrk="0" hangingPunct="1">
        <a:spcBef>
          <a:spcPts val="350"/>
        </a:spcBef>
        <a:buClr>
          <a:schemeClr val="accent2"/>
        </a:buClr>
        <a:buSzPct val="100000"/>
        <a:buFont typeface="Wingdings 2" panose="05020102010507070707"/>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panose="05020102010507070707"/>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panose="05020102010507070707"/>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panose="05020102010507070707"/>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panose="05020102010507070707"/>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panose="05020102010507070707"/>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panose="05020102010507070707"/>
        <a:buChar char=""/>
        <a:defRPr kumimoji="0" sz="16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emf"/></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533400" y="3124200"/>
            <a:ext cx="7086600" cy="1600200"/>
          </a:xfrm>
        </p:spPr>
        <p:txBody>
          <a:bodyPr>
            <a:normAutofit fontScale="90000"/>
          </a:bodyPr>
          <a:lstStyle/>
          <a:p>
            <a:pPr algn="ctr"/>
            <a:r>
              <a:rPr lang="zh-CN" altLang="en-US" sz="8900" i="0" dirty="0" smtClean="0">
                <a:solidFill>
                  <a:srgbClr val="FF0000"/>
                </a:solidFill>
                <a:effectLst/>
                <a:latin typeface="华文琥珀" panose="02010800040101010101" pitchFamily="2" charset="-122"/>
                <a:ea typeface="华文琥珀" panose="02010800040101010101" pitchFamily="2" charset="-122"/>
              </a:rPr>
              <a:t>   国际金融</a:t>
            </a:r>
            <a:br>
              <a:rPr lang="en-US" altLang="zh-CN" sz="6000" i="0" dirty="0" smtClean="0">
                <a:solidFill>
                  <a:srgbClr val="FF0000"/>
                </a:solidFill>
                <a:ea typeface="宋体" panose="02010600030101010101" pitchFamily="2" charset="-122"/>
              </a:rPr>
            </a:br>
            <a:br>
              <a:rPr lang="en-US" altLang="zh-CN" sz="6000" i="0" dirty="0" smtClean="0">
                <a:solidFill>
                  <a:srgbClr val="FF0000"/>
                </a:solidFill>
                <a:ea typeface="宋体" panose="02010600030101010101" pitchFamily="2" charset="-122"/>
              </a:rPr>
            </a:br>
            <a:r>
              <a:rPr lang="en-US" altLang="zh-CN" sz="6000" i="0" dirty="0" smtClean="0">
                <a:solidFill>
                  <a:srgbClr val="FF0000"/>
                </a:solidFill>
                <a:ea typeface="宋体" panose="02010600030101010101" pitchFamily="2" charset="-122"/>
              </a:rPr>
              <a:t>    </a:t>
            </a:r>
            <a:r>
              <a:rPr lang="zh-CN" altLang="en-US" sz="4000" dirty="0" smtClean="0">
                <a:solidFill>
                  <a:srgbClr val="FF0000"/>
                </a:solidFill>
                <a:latin typeface="华文楷体" panose="02010600040101010101" pitchFamily="2" charset="-122"/>
                <a:ea typeface="华文楷体" panose="02010600040101010101" pitchFamily="2" charset="-122"/>
              </a:rPr>
              <a:t>第</a:t>
            </a:r>
            <a:r>
              <a:rPr lang="en-US" altLang="zh-CN" sz="4000" dirty="0" smtClean="0">
                <a:solidFill>
                  <a:srgbClr val="FF0000"/>
                </a:solidFill>
                <a:latin typeface="华文楷体" panose="02010600040101010101" pitchFamily="2" charset="-122"/>
                <a:ea typeface="华文楷体" panose="02010600040101010101" pitchFamily="2" charset="-122"/>
              </a:rPr>
              <a:t>8</a:t>
            </a:r>
            <a:r>
              <a:rPr lang="zh-CN" altLang="en-US" sz="4000" dirty="0" smtClean="0">
                <a:solidFill>
                  <a:srgbClr val="FF0000"/>
                </a:solidFill>
                <a:latin typeface="华文楷体" panose="02010600040101010101" pitchFamily="2" charset="-122"/>
                <a:ea typeface="华文楷体" panose="02010600040101010101" pitchFamily="2" charset="-122"/>
              </a:rPr>
              <a:t>章  </a:t>
            </a:r>
            <a:r>
              <a:rPr lang="zh-CN" altLang="en-US" sz="4000" i="0" dirty="0" smtClean="0">
                <a:solidFill>
                  <a:srgbClr val="FF0000"/>
                </a:solidFill>
                <a:latin typeface="华文楷体" panose="02010600040101010101" pitchFamily="2" charset="-122"/>
                <a:ea typeface="华文楷体" panose="02010600040101010101" pitchFamily="2" charset="-122"/>
              </a:rPr>
              <a:t>国际结算</a:t>
            </a:r>
            <a:br>
              <a:rPr lang="en-US" altLang="zh-CN" sz="4000" i="0" dirty="0" smtClean="0">
                <a:solidFill>
                  <a:srgbClr val="FF0000"/>
                </a:solidFill>
                <a:latin typeface="华文楷体" panose="02010600040101010101" pitchFamily="2" charset="-122"/>
                <a:ea typeface="华文楷体" panose="02010600040101010101" pitchFamily="2" charset="-122"/>
              </a:rPr>
            </a:br>
            <a:r>
              <a:rPr lang="en-US" altLang="zh-CN" sz="4000" i="0" dirty="0" smtClean="0">
                <a:solidFill>
                  <a:srgbClr val="FF0000"/>
                </a:solidFill>
                <a:latin typeface="华文楷体" panose="02010600040101010101" pitchFamily="2" charset="-122"/>
                <a:ea typeface="华文楷体" panose="02010600040101010101" pitchFamily="2" charset="-122"/>
              </a:rPr>
              <a:t>                     </a:t>
            </a:r>
            <a:endParaRPr lang="en-US" altLang="zh-CN" sz="7300" i="0" dirty="0">
              <a:solidFill>
                <a:srgbClr val="FF0000"/>
              </a:solidFill>
              <a:latin typeface="华文楷体" panose="02010600040101010101" pitchFamily="2" charset="-122"/>
              <a:ea typeface="华文楷体" panose="02010600040101010101" pitchFamily="2"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normAutofit fontScale="60000"/>
          </a:bodyPr>
          <a:p>
            <a:r>
              <a:rPr lang="zh-CN" altLang="en-US">
                <a:sym typeface="+mn-ea"/>
              </a:rPr>
              <a:t>（ 三） 票据的功能</a:t>
            </a:r>
            <a:endParaRPr lang="zh-CN" altLang="en-US">
              <a:sym typeface="+mn-ea"/>
            </a:endParaRPr>
          </a:p>
          <a:p>
            <a:r>
              <a:rPr lang="zh-CN" altLang="en-US">
                <a:sym typeface="+mn-ea"/>
              </a:rPr>
              <a:t>1 .  汇兑功能</a:t>
            </a:r>
            <a:endParaRPr lang="zh-CN" altLang="en-US">
              <a:sym typeface="+mn-ea"/>
            </a:endParaRPr>
          </a:p>
          <a:p>
            <a:r>
              <a:rPr lang="zh-CN" altLang="en-US">
                <a:sym typeface="+mn-ea"/>
              </a:rPr>
              <a:t>汇兑功能是票据的原始功能 ，其作用是解决资金支付的空间间隔问题 。 由于商业的 发展中资金携带不便 ， 可以将现金转化为票据 ，再在目的地转化成现金或票款 。</a:t>
            </a:r>
            <a:endParaRPr lang="zh-CN" altLang="en-US">
              <a:sym typeface="+mn-ea"/>
            </a:endParaRPr>
          </a:p>
          <a:p>
            <a:r>
              <a:rPr lang="zh-CN" altLang="en-US">
                <a:sym typeface="+mn-ea"/>
              </a:rPr>
              <a:t>2 .  支付功能</a:t>
            </a:r>
            <a:endParaRPr lang="zh-CN" altLang="en-US">
              <a:sym typeface="+mn-ea"/>
            </a:endParaRPr>
          </a:p>
          <a:p>
            <a:r>
              <a:rPr lang="zh-CN" altLang="en-US">
                <a:sym typeface="+mn-ea"/>
              </a:rPr>
              <a:t>支付功能是票据的基本功能 。在 经 济 生 活 中 ， 现 金 支 付 费 时 费 力 、成 本 高 、效 率 低 。而以票据为手段进行支付 ， 只需办理银行转账即可 ，方便 、准确 、迅速 、安全 。</a:t>
            </a:r>
            <a:endParaRPr lang="zh-CN" altLang="en-US">
              <a:sym typeface="+mn-ea"/>
            </a:endParaRPr>
          </a:p>
          <a:p>
            <a:r>
              <a:rPr lang="zh-CN" altLang="en-US">
                <a:sym typeface="+mn-ea"/>
              </a:rPr>
              <a:t>3 .  流通功能</a:t>
            </a:r>
            <a:endParaRPr lang="zh-CN" altLang="en-US">
              <a:sym typeface="+mn-ea"/>
            </a:endParaRPr>
          </a:p>
          <a:p>
            <a:r>
              <a:rPr lang="zh-CN" altLang="en-US">
                <a:sym typeface="+mn-ea"/>
              </a:rPr>
              <a:t>票据的使用可以进行流通转让 。在票据到期时 ， 只需通过最后持票人同付款人之间 进行清算 ， 就可以使此前发生的所有各次交易同时结清 。</a:t>
            </a:r>
            <a:endParaRPr lang="zh-CN" altLang="en-US">
              <a:sym typeface="+mn-ea"/>
            </a:endParaRPr>
          </a:p>
          <a:p>
            <a:r>
              <a:rPr lang="zh-CN" altLang="en-US">
                <a:sym typeface="+mn-ea"/>
              </a:rPr>
              <a:t>4 .  信用和融资功能</a:t>
            </a:r>
            <a:endParaRPr lang="zh-CN" altLang="en-US">
              <a:sym typeface="+mn-ea"/>
            </a:endParaRPr>
          </a:p>
          <a:p>
            <a:r>
              <a:rPr lang="zh-CN" altLang="en-US">
                <a:sym typeface="+mn-ea"/>
              </a:rPr>
              <a:t>信用功能是票 据 的 核 心 功 能 ， 被 称 为  “票 据 的 生 命 ”。票 据 的 使 用 明 确 了 债 权 债 务 ，保障性增强 ， 清偿时间确定 ，转让手续简便 ，还可通过贴现提前转化为现金 。</a:t>
            </a:r>
            <a:endParaRPr lang="zh-CN" altLang="en-US">
              <a:sym typeface="+mn-ea"/>
            </a:endParaRPr>
          </a:p>
        </p:txBody>
      </p:sp>
      <p:sp>
        <p:nvSpPr>
          <p:cNvPr id="3" name="标题 2"/>
          <p:cNvSpPr>
            <a:spLocks noGrp="1"/>
          </p:cNvSpPr>
          <p:nvPr>
            <p:ph type="title"/>
          </p:nvPr>
        </p:nvSpPr>
        <p:spPr/>
        <p:txBody>
          <a:bodyPr>
            <a:normAutofit fontScale="90000"/>
          </a:bodyPr>
          <a:p>
            <a:r>
              <a:rPr lang="zh-CN" altLang="en-US">
                <a:sym typeface="+mn-ea"/>
              </a:rPr>
              <a:t>一 、票据的含义 、基本特点与功能</a:t>
            </a:r>
            <a:endParaRPr lang="zh-CN" alt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p>
            <a:r>
              <a:rPr lang="zh-CN" altLang="en-US"/>
              <a:t>（ 一 ） 汇票的含义</a:t>
            </a:r>
            <a:endParaRPr lang="zh-CN" altLang="en-US"/>
          </a:p>
          <a:p>
            <a:r>
              <a:rPr lang="zh-CN" altLang="en-US"/>
              <a:t>汇票是国际结算中使用最广泛的 一 种票据 。汇票是由 一 人向 另 一 人 签 发 的 要 求 即 期 、定期或在可以确定的将来时间向指定人或根据其指令向来人无条件支付一定金额的 书面命令 。汇票的样式如图8-1 所示 。</a:t>
            </a:r>
            <a:endParaRPr lang="zh-CN" altLang="en-US"/>
          </a:p>
        </p:txBody>
      </p:sp>
      <p:sp>
        <p:nvSpPr>
          <p:cNvPr id="3" name="标题 2"/>
          <p:cNvSpPr>
            <a:spLocks noGrp="1"/>
          </p:cNvSpPr>
          <p:nvPr>
            <p:ph type="title"/>
          </p:nvPr>
        </p:nvSpPr>
        <p:spPr/>
        <p:txBody>
          <a:bodyPr/>
          <a:p>
            <a:r>
              <a:rPr lang="zh-CN" altLang="en-US">
                <a:sym typeface="+mn-ea"/>
              </a:rPr>
              <a:t>二 、汇票</a:t>
            </a:r>
            <a:endParaRPr lang="zh-CN" alt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normAutofit fontScale="60000"/>
          </a:bodyPr>
          <a:p>
            <a:r>
              <a:rPr lang="zh-CN" altLang="en-US"/>
              <a:t>（ 二） 汇票的内容</a:t>
            </a:r>
            <a:endParaRPr lang="zh-CN" altLang="en-US"/>
          </a:p>
          <a:p>
            <a:r>
              <a:rPr lang="zh-CN" altLang="en-US"/>
              <a:t>汇票的内容是指 汇 票 上 记 载 的 项 目 。 根 据 其 性 质 及 重 要 性 不 同 ， 可 以 分 为 以 下 几种：</a:t>
            </a:r>
            <a:endParaRPr lang="zh-CN" altLang="en-US"/>
          </a:p>
          <a:p>
            <a:r>
              <a:rPr lang="zh-CN" altLang="en-US"/>
              <a:t>1 .  绝对必要记载项目</a:t>
            </a:r>
            <a:endParaRPr lang="zh-CN" altLang="en-US"/>
          </a:p>
          <a:p>
            <a:r>
              <a:rPr lang="zh-CN" altLang="en-US"/>
              <a:t>绝对必要记载项目是汇票必须记载的内容 ， 根据我国 《票据法》 规定 ， 汇票应包 括  “汇票 ” 字样 、无条件付款命 令 、确 定 的 金 额 、付 款 人 名 称 、收 款 人 名 称 、 出 票 日 期 、出票人签章等内容 。</a:t>
            </a:r>
            <a:endParaRPr lang="zh-CN" altLang="en-US"/>
          </a:p>
          <a:p>
            <a:r>
              <a:rPr lang="zh-CN" altLang="en-US"/>
              <a:t>2 .  相对必要记载项目</a:t>
            </a:r>
            <a:endParaRPr lang="zh-CN" altLang="en-US"/>
          </a:p>
          <a:p>
            <a:r>
              <a:rPr lang="zh-CN" altLang="en-US"/>
              <a:t>除以上必须记载的内容外 ， 还有付款日期 、 出票地点 、付款地点三个  “相 对 必 要 记载项目 ”。</a:t>
            </a:r>
            <a:endParaRPr lang="zh-CN" altLang="en-US"/>
          </a:p>
          <a:p>
            <a:r>
              <a:rPr lang="zh-CN" altLang="en-US"/>
              <a:t>3 .  任意记载项目</a:t>
            </a:r>
            <a:endParaRPr lang="zh-CN" altLang="en-US"/>
          </a:p>
          <a:p>
            <a:r>
              <a:rPr lang="zh-CN" altLang="en-US"/>
              <a:t>此外 ， 当事人还可以根据需要记载一些其他内容 ，称为  “任意记载项目 ”，它是由  出票人等根据需要记载的限制或免除责任的内容 。这些项目 一 旦被接受即产生约束力 。 如担当付款人 、预备付款人 、免做拒绝证书等 。</a:t>
            </a:r>
            <a:endParaRPr lang="zh-CN" altLang="en-US"/>
          </a:p>
        </p:txBody>
      </p:sp>
      <p:sp>
        <p:nvSpPr>
          <p:cNvPr id="3" name="标题 2"/>
          <p:cNvSpPr>
            <a:spLocks noGrp="1"/>
          </p:cNvSpPr>
          <p:nvPr>
            <p:ph type="title"/>
          </p:nvPr>
        </p:nvSpPr>
        <p:spPr/>
        <p:txBody>
          <a:bodyPr/>
          <a:p>
            <a:r>
              <a:rPr lang="zh-CN" altLang="en-US">
                <a:sym typeface="+mn-ea"/>
              </a:rPr>
              <a:t>二 、汇票</a:t>
            </a:r>
            <a:endParaRPr lang="zh-CN" alt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normAutofit fontScale="60000"/>
          </a:bodyPr>
          <a:p>
            <a:r>
              <a:rPr lang="zh-CN" altLang="en-US"/>
              <a:t>（ 三） 汇票的当事人</a:t>
            </a:r>
            <a:endParaRPr lang="zh-CN" altLang="en-US"/>
          </a:p>
          <a:p>
            <a:r>
              <a:rPr lang="zh-CN" altLang="en-US"/>
              <a:t>汇票的基本当事人有三个 ， 即出票人 、收款人和付款人 。</a:t>
            </a:r>
            <a:endParaRPr lang="zh-CN" altLang="en-US"/>
          </a:p>
          <a:p>
            <a:r>
              <a:rPr lang="zh-CN" altLang="en-US"/>
              <a:t>1 .  出票人 。是指签发并交付汇票的当事人 。</a:t>
            </a:r>
            <a:endParaRPr lang="zh-CN" altLang="en-US"/>
          </a:p>
          <a:p>
            <a:r>
              <a:rPr lang="zh-CN" altLang="en-US"/>
              <a:t>2 .  付款人 。是指接受无条件支付命令的当事人 ， 即受票人 。</a:t>
            </a:r>
            <a:endParaRPr lang="zh-CN" altLang="en-US"/>
          </a:p>
          <a:p>
            <a:r>
              <a:rPr lang="zh-CN" altLang="en-US"/>
              <a:t>3 .  收款人 。是指收取票款的当事人 。</a:t>
            </a:r>
            <a:endParaRPr lang="zh-CN" altLang="en-US"/>
          </a:p>
          <a:p>
            <a:r>
              <a:rPr lang="zh-CN" altLang="en-US"/>
              <a:t>汇票进入流通领域后 ，还包括下列有关当事人：</a:t>
            </a:r>
            <a:endParaRPr lang="zh-CN" altLang="en-US"/>
          </a:p>
          <a:p>
            <a:r>
              <a:rPr lang="zh-CN" altLang="en-US"/>
              <a:t>1 .  背书人 。是指在票据背面做签章 ，将票据权利通过背书转让给他人的人 。 2 .  被背书人 。是指接受票据背书转让的受让人 。</a:t>
            </a:r>
            <a:endParaRPr lang="zh-CN" altLang="en-US"/>
          </a:p>
          <a:p>
            <a:r>
              <a:rPr lang="zh-CN" altLang="en-US"/>
              <a:t>3 .  保证人 。是指对汇票的出票人 、承兑人 、背书人或者参加承兑人的票据行为作 保证的人 。</a:t>
            </a:r>
            <a:endParaRPr lang="zh-CN" altLang="en-US"/>
          </a:p>
          <a:p>
            <a:r>
              <a:rPr lang="zh-CN" altLang="en-US"/>
              <a:t>4 .  参加承 兑 人 。 当 票 据 提 示 被 拒 绝 承 兑 时 ， 在 票 据 上 签 章 、表 示 参 加 承 兑 汇 票 的人 。</a:t>
            </a:r>
            <a:endParaRPr lang="zh-CN" altLang="en-US"/>
          </a:p>
          <a:p>
            <a:r>
              <a:rPr lang="zh-CN" altLang="en-US"/>
              <a:t>5 .  持票人 。是指现在正持有汇票的人 。持票人可能是汇票的收款人 ， 也可能是汇 票流通过程中的被背书人或者来人 。</a:t>
            </a:r>
            <a:endParaRPr lang="zh-CN" altLang="en-US"/>
          </a:p>
        </p:txBody>
      </p:sp>
      <p:sp>
        <p:nvSpPr>
          <p:cNvPr id="3" name="标题 2"/>
          <p:cNvSpPr>
            <a:spLocks noGrp="1"/>
          </p:cNvSpPr>
          <p:nvPr>
            <p:ph type="title"/>
          </p:nvPr>
        </p:nvSpPr>
        <p:spPr/>
        <p:txBody>
          <a:bodyPr/>
          <a:p>
            <a:r>
              <a:rPr lang="zh-CN" altLang="en-US">
                <a:sym typeface="+mn-ea"/>
              </a:rPr>
              <a:t>二 、汇票</a:t>
            </a:r>
            <a:endParaRPr lang="zh-CN" alt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normAutofit/>
          </a:bodyPr>
          <a:p>
            <a:r>
              <a:rPr lang="zh-CN" altLang="en-US"/>
              <a:t>（ 四） 汇票的票据行为</a:t>
            </a:r>
            <a:endParaRPr lang="zh-CN" altLang="en-US"/>
          </a:p>
          <a:p>
            <a:r>
              <a:rPr lang="zh-CN" altLang="en-US"/>
              <a:t>1 .  出票</a:t>
            </a:r>
            <a:endParaRPr lang="zh-CN" altLang="en-US"/>
          </a:p>
          <a:p>
            <a:r>
              <a:rPr lang="zh-CN" altLang="en-US"/>
              <a:t>2 .  背书</a:t>
            </a:r>
            <a:endParaRPr lang="zh-CN" altLang="en-US"/>
          </a:p>
          <a:p>
            <a:r>
              <a:rPr lang="zh-CN" altLang="en-US"/>
              <a:t>3 .  承兑</a:t>
            </a:r>
            <a:endParaRPr lang="zh-CN" altLang="en-US"/>
          </a:p>
          <a:p>
            <a:r>
              <a:rPr lang="zh-CN" altLang="en-US"/>
              <a:t>4 .  提示</a:t>
            </a:r>
            <a:endParaRPr lang="zh-CN" altLang="en-US"/>
          </a:p>
          <a:p>
            <a:r>
              <a:rPr lang="zh-CN" altLang="en-US"/>
              <a:t>5 .  付款</a:t>
            </a:r>
            <a:endParaRPr lang="zh-CN" altLang="en-US"/>
          </a:p>
          <a:p>
            <a:r>
              <a:rPr lang="zh-CN" altLang="en-US"/>
              <a:t>6 .  拒付</a:t>
            </a:r>
            <a:endParaRPr lang="zh-CN" altLang="en-US"/>
          </a:p>
          <a:p>
            <a:r>
              <a:rPr lang="zh-CN" altLang="en-US"/>
              <a:t>7 .  追索</a:t>
            </a:r>
            <a:endParaRPr lang="zh-CN" altLang="en-US"/>
          </a:p>
        </p:txBody>
      </p:sp>
      <p:sp>
        <p:nvSpPr>
          <p:cNvPr id="3" name="标题 2"/>
          <p:cNvSpPr>
            <a:spLocks noGrp="1"/>
          </p:cNvSpPr>
          <p:nvPr>
            <p:ph type="title"/>
          </p:nvPr>
        </p:nvSpPr>
        <p:spPr/>
        <p:txBody>
          <a:bodyPr/>
          <a:p>
            <a:r>
              <a:rPr lang="zh-CN" altLang="en-US">
                <a:sym typeface="+mn-ea"/>
              </a:rPr>
              <a:t>二 、汇票</a:t>
            </a:r>
            <a:endParaRPr lang="zh-CN" alt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normAutofit/>
          </a:bodyPr>
          <a:p>
            <a:r>
              <a:rPr lang="zh-CN" altLang="en-US"/>
              <a:t>（ 五） 汇票的种类</a:t>
            </a:r>
            <a:endParaRPr lang="zh-CN" altLang="en-US"/>
          </a:p>
          <a:p>
            <a:r>
              <a:rPr lang="zh-CN" altLang="en-US"/>
              <a:t>1 .  根据出票人身份划分 ， 汇票可分为银行汇票和商业汇票</a:t>
            </a:r>
            <a:endParaRPr lang="zh-CN" altLang="en-US"/>
          </a:p>
          <a:p>
            <a:r>
              <a:rPr lang="zh-CN" altLang="en-US"/>
              <a:t>2 .  根据汇票承兑人身份划分 ， 汇票可分为银行承兑汇票和商业承兑汇票</a:t>
            </a:r>
            <a:endParaRPr lang="zh-CN" altLang="en-US"/>
          </a:p>
          <a:p>
            <a:r>
              <a:rPr lang="zh-CN" altLang="en-US"/>
              <a:t>3 .  按付款时间划分可分为即期汇票和远期汇票</a:t>
            </a:r>
            <a:endParaRPr lang="zh-CN" altLang="en-US"/>
          </a:p>
          <a:p>
            <a:r>
              <a:rPr lang="zh-CN" altLang="en-US"/>
              <a:t>4 .  按是否附有商业单据 ， 汇票可分为光票和跟单汇票</a:t>
            </a:r>
            <a:endParaRPr lang="zh-CN" altLang="en-US"/>
          </a:p>
        </p:txBody>
      </p:sp>
      <p:sp>
        <p:nvSpPr>
          <p:cNvPr id="3" name="标题 2"/>
          <p:cNvSpPr>
            <a:spLocks noGrp="1"/>
          </p:cNvSpPr>
          <p:nvPr>
            <p:ph type="title"/>
          </p:nvPr>
        </p:nvSpPr>
        <p:spPr/>
        <p:txBody>
          <a:bodyPr/>
          <a:p>
            <a:r>
              <a:rPr lang="zh-CN" altLang="en-US">
                <a:sym typeface="+mn-ea"/>
              </a:rPr>
              <a:t>二 、汇票</a:t>
            </a:r>
            <a:endParaRPr lang="zh-CN" altLang="en-U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normAutofit lnSpcReduction="20000"/>
          </a:bodyPr>
          <a:p>
            <a:r>
              <a:rPr lang="zh-CN" altLang="en-US"/>
              <a:t>（ 一 ） 本票的含义与内容</a:t>
            </a:r>
            <a:endParaRPr lang="zh-CN" altLang="en-US"/>
          </a:p>
          <a:p>
            <a:r>
              <a:rPr lang="zh-CN" altLang="en-US"/>
              <a:t>1 .  本票的含义</a:t>
            </a:r>
            <a:endParaRPr lang="zh-CN" altLang="en-US"/>
          </a:p>
          <a:p>
            <a:r>
              <a:rPr lang="zh-CN" altLang="en-US"/>
              <a:t>根据 《英国票据法》 的定义 ， 本票是 一 人向另 一 人签发的 ， 约定即期或定期或在 可以确定的将 来 时 间 向 指 定 人 或 根 据 其 指 示 向 来 人 无 条 件 支 付 一 定 金 额 的 书 面 付 款 承诺 。</a:t>
            </a:r>
            <a:endParaRPr lang="zh-CN" altLang="en-US"/>
          </a:p>
          <a:p>
            <a:r>
              <a:rPr lang="zh-CN" altLang="en-US"/>
              <a:t>2 .  本票的内容</a:t>
            </a:r>
            <a:endParaRPr lang="zh-CN" altLang="en-US"/>
          </a:p>
          <a:p>
            <a:r>
              <a:rPr lang="zh-CN" altLang="en-US"/>
              <a:t>根据我国 《票据法》 规定 ，本票的绝对必要记载内容有： “本票 ” 字样 ；无条件支 付承诺 ；确定的金额 ；收款人名称 ； 出票日期和出票人签章 。 以上条款缺一不可 ， 否则 本票无效 。</a:t>
            </a:r>
            <a:endParaRPr lang="zh-CN" altLang="en-US"/>
          </a:p>
        </p:txBody>
      </p:sp>
      <p:sp>
        <p:nvSpPr>
          <p:cNvPr id="3" name="标题 2"/>
          <p:cNvSpPr>
            <a:spLocks noGrp="1"/>
          </p:cNvSpPr>
          <p:nvPr>
            <p:ph type="title"/>
          </p:nvPr>
        </p:nvSpPr>
        <p:spPr/>
        <p:txBody>
          <a:bodyPr/>
          <a:p>
            <a:r>
              <a:rPr lang="zh-CN" altLang="en-US">
                <a:sym typeface="+mn-ea"/>
              </a:rPr>
              <a:t>三 、本票与支票</a:t>
            </a:r>
            <a:endParaRPr lang="zh-CN" altLang="en-US"/>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p>
            <a:r>
              <a:rPr lang="zh-CN" altLang="en-US"/>
              <a:t>（ 二） 本票的种类</a:t>
            </a:r>
            <a:endParaRPr lang="zh-CN" altLang="en-US"/>
          </a:p>
          <a:p>
            <a:r>
              <a:rPr lang="zh-CN" altLang="en-US"/>
              <a:t>1 .  根据出票人划分为商业本票和银行本票两种</a:t>
            </a:r>
            <a:endParaRPr lang="zh-CN" altLang="en-US"/>
          </a:p>
          <a:p>
            <a:r>
              <a:rPr lang="zh-CN" altLang="en-US"/>
              <a:t>由公司 、企业或个人签发的本票是商业本票 ； 由银行签发的本票是银行本票 。我国 仅限银行本票流通使用 。</a:t>
            </a:r>
            <a:endParaRPr lang="zh-CN" altLang="en-US"/>
          </a:p>
          <a:p>
            <a:r>
              <a:rPr lang="zh-CN" altLang="en-US"/>
              <a:t>2 .  根据付款期限划分为即期本票和远期本票</a:t>
            </a:r>
            <a:endParaRPr lang="zh-CN" altLang="en-US"/>
          </a:p>
          <a:p>
            <a:r>
              <a:rPr lang="zh-CN" altLang="en-US"/>
              <a:t>银行本票一般是即期本票 。远期本票多以融资为目的 ， 即期本票多以支付为目的 。 3 .  特殊本票</a:t>
            </a:r>
            <a:endParaRPr lang="zh-CN" altLang="en-US"/>
          </a:p>
          <a:p>
            <a:r>
              <a:rPr lang="zh-CN" altLang="en-US"/>
              <a:t>特殊本票包括银行券 、 国库券等 。</a:t>
            </a:r>
            <a:endParaRPr lang="zh-CN" altLang="en-US"/>
          </a:p>
        </p:txBody>
      </p:sp>
      <p:sp>
        <p:nvSpPr>
          <p:cNvPr id="3" name="标题 2"/>
          <p:cNvSpPr>
            <a:spLocks noGrp="1"/>
          </p:cNvSpPr>
          <p:nvPr>
            <p:ph type="title"/>
          </p:nvPr>
        </p:nvSpPr>
        <p:spPr/>
        <p:txBody>
          <a:bodyPr/>
          <a:p>
            <a:r>
              <a:rPr lang="zh-CN" altLang="en-US">
                <a:sym typeface="+mn-ea"/>
              </a:rPr>
              <a:t>三 、本票与支票</a:t>
            </a:r>
            <a:endParaRPr lang="zh-CN" alt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normAutofit fontScale="90000" lnSpcReduction="20000"/>
          </a:bodyPr>
          <a:p>
            <a:r>
              <a:rPr lang="zh-CN" altLang="en-US"/>
              <a:t>（ 三） 支票的含义与内容</a:t>
            </a:r>
            <a:endParaRPr lang="zh-CN" altLang="en-US"/>
          </a:p>
          <a:p>
            <a:r>
              <a:rPr lang="zh-CN" altLang="en-US"/>
              <a:t>1 .  支票的含义</a:t>
            </a:r>
            <a:endParaRPr lang="zh-CN" altLang="en-US"/>
          </a:p>
          <a:p>
            <a:r>
              <a:rPr lang="zh-CN" altLang="en-US"/>
              <a:t>《英国票据法》 定义为： 支票是以银行为付款人的即期汇票 ， 是银行存款户向该银 行签发的授权其对某人或其指定人或来人无条件即期支付一定金额的书面命令 。支票具 有如下特点： 支票出票人应具备一定条件 ，必须是银行存款户 ， 与银行事先签有服务协 议 ，使用银行统一 印制的支票 ；支票都是即期的 ；支票的付款人为银行 ；支票的出票人 是主债务人 ，必须事先在银行有足够的存款 。</a:t>
            </a:r>
            <a:endParaRPr lang="zh-CN" altLang="en-US"/>
          </a:p>
          <a:p>
            <a:r>
              <a:rPr lang="zh-CN" altLang="en-US"/>
              <a:t>2 .  支票的内容</a:t>
            </a:r>
            <a:endParaRPr lang="zh-CN" altLang="en-US"/>
          </a:p>
          <a:p>
            <a:r>
              <a:rPr lang="zh-CN" altLang="en-US"/>
              <a:t>支票的必要记载内容 为： 表 明  “支 票 ” 字 样 ；无 条 件 支 付 的 委 托 ； 确 定 的 金 额； 付款人名称 ； 出票日期和出票人签章 。</a:t>
            </a:r>
            <a:endParaRPr lang="zh-CN" altLang="en-US"/>
          </a:p>
        </p:txBody>
      </p:sp>
      <p:sp>
        <p:nvSpPr>
          <p:cNvPr id="3" name="标题 2"/>
          <p:cNvSpPr>
            <a:spLocks noGrp="1"/>
          </p:cNvSpPr>
          <p:nvPr>
            <p:ph type="title"/>
          </p:nvPr>
        </p:nvSpPr>
        <p:spPr/>
        <p:txBody>
          <a:bodyPr/>
          <a:p>
            <a:r>
              <a:rPr lang="zh-CN" altLang="en-US">
                <a:sym typeface="+mn-ea"/>
              </a:rPr>
              <a:t>三 、本票与支票</a:t>
            </a:r>
            <a:endParaRPr lang="zh-CN" alt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normAutofit/>
          </a:bodyPr>
          <a:p>
            <a:r>
              <a:rPr lang="zh-CN" altLang="en-US"/>
              <a:t>（ 四） 支票的种类</a:t>
            </a:r>
            <a:endParaRPr lang="zh-CN" altLang="en-US"/>
          </a:p>
          <a:p>
            <a:r>
              <a:rPr lang="zh-CN" altLang="en-US"/>
              <a:t>1 .  根据收款人抬头不同 ， 可分为记名支票和无记名支票</a:t>
            </a:r>
            <a:endParaRPr lang="zh-CN" altLang="en-US"/>
          </a:p>
          <a:p>
            <a:r>
              <a:rPr lang="zh-CN" altLang="en-US"/>
              <a:t> 2 .  根据支票对付款有无特殊限制 ，在国外可分为普通支票与划线支票</a:t>
            </a:r>
            <a:endParaRPr lang="zh-CN" altLang="en-US"/>
          </a:p>
          <a:p>
            <a:r>
              <a:rPr lang="zh-CN" altLang="en-US"/>
              <a:t>3 .  根据支票对付款有无特殊限制 ，在国内分为现金支票与转账支票</a:t>
            </a:r>
            <a:endParaRPr lang="zh-CN" altLang="en-US"/>
          </a:p>
        </p:txBody>
      </p:sp>
      <p:sp>
        <p:nvSpPr>
          <p:cNvPr id="3" name="标题 2"/>
          <p:cNvSpPr>
            <a:spLocks noGrp="1"/>
          </p:cNvSpPr>
          <p:nvPr>
            <p:ph type="title"/>
          </p:nvPr>
        </p:nvSpPr>
        <p:spPr/>
        <p:txBody>
          <a:bodyPr/>
          <a:p>
            <a:r>
              <a:rPr lang="zh-CN" altLang="en-US">
                <a:sym typeface="+mn-ea"/>
              </a:rPr>
              <a:t>三 、本票与支票</a:t>
            </a:r>
            <a:endParaRPr lang="zh-CN" alt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p>
            <a:r>
              <a:rPr lang="zh-CN" altLang="en-US"/>
              <a:t>一 、国际结算的含义及特点</a:t>
            </a:r>
            <a:endParaRPr lang="zh-CN" altLang="en-US"/>
          </a:p>
          <a:p>
            <a:r>
              <a:rPr lang="zh-CN" altLang="en-US"/>
              <a:t>二 、国际结算的种类与基本内容</a:t>
            </a:r>
            <a:endParaRPr lang="zh-CN" altLang="en-US"/>
          </a:p>
        </p:txBody>
      </p:sp>
      <p:sp>
        <p:nvSpPr>
          <p:cNvPr id="3" name="标题 2"/>
          <p:cNvSpPr>
            <a:spLocks noGrp="1"/>
          </p:cNvSpPr>
          <p:nvPr>
            <p:ph type="title"/>
          </p:nvPr>
        </p:nvSpPr>
        <p:spPr/>
        <p:txBody>
          <a:bodyPr/>
          <a:p>
            <a:r>
              <a:rPr lang="zh-CN" altLang="en-US"/>
              <a:t>第一节    国际结算概述</a:t>
            </a:r>
            <a:endParaRPr lang="zh-CN" alt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p>
            <a:r>
              <a:rPr lang="zh-CN" altLang="en-US"/>
              <a:t>票据风险是由多种原因引起的：</a:t>
            </a:r>
            <a:endParaRPr lang="zh-CN" altLang="en-US"/>
          </a:p>
          <a:p>
            <a:r>
              <a:rPr lang="zh-CN" altLang="en-US"/>
              <a:t>1 .  票据的伪造和变造；</a:t>
            </a:r>
            <a:endParaRPr lang="zh-CN" altLang="en-US"/>
          </a:p>
          <a:p>
            <a:r>
              <a:rPr lang="zh-CN" altLang="en-US"/>
              <a:t>2 .  持票人享有的票据所有权有缺陷 。</a:t>
            </a:r>
            <a:endParaRPr lang="zh-CN" altLang="en-US"/>
          </a:p>
          <a:p>
            <a:r>
              <a:rPr lang="zh-CN" altLang="en-US"/>
              <a:t>票据风险的防范措施主要有：</a:t>
            </a:r>
            <a:endParaRPr lang="zh-CN" altLang="en-US"/>
          </a:p>
          <a:p>
            <a:r>
              <a:rPr lang="zh-CN" altLang="en-US"/>
              <a:t>1 .  出口方应认真选择客户 ，对不熟悉的新客户一定要加强资信调查； 2 .  要了解票据本身的特性和票据签发机构的可靠性；</a:t>
            </a:r>
            <a:endParaRPr lang="zh-CN" altLang="en-US"/>
          </a:p>
          <a:p>
            <a:r>
              <a:rPr lang="zh-CN" altLang="en-US"/>
              <a:t>3 .  对客户提交的票据应委托银行检验其真实性 。</a:t>
            </a:r>
            <a:endParaRPr lang="zh-CN" altLang="en-US"/>
          </a:p>
        </p:txBody>
      </p:sp>
      <p:sp>
        <p:nvSpPr>
          <p:cNvPr id="3" name="标题 2"/>
          <p:cNvSpPr>
            <a:spLocks noGrp="1"/>
          </p:cNvSpPr>
          <p:nvPr>
            <p:ph type="title"/>
          </p:nvPr>
        </p:nvSpPr>
        <p:spPr/>
        <p:txBody>
          <a:bodyPr/>
          <a:p>
            <a:r>
              <a:rPr lang="zh-CN" altLang="en-US">
                <a:sym typeface="+mn-ea"/>
              </a:rPr>
              <a:t>四 、票据风险与防范</a:t>
            </a:r>
            <a:endParaRPr lang="zh-CN" altLang="en-US"/>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p>
            <a:r>
              <a:rPr lang="zh-CN" altLang="en-US"/>
              <a:t>一 、汇款</a:t>
            </a:r>
            <a:endParaRPr lang="zh-CN" altLang="en-US"/>
          </a:p>
          <a:p>
            <a:r>
              <a:rPr lang="zh-CN" altLang="en-US"/>
              <a:t>二 、托收</a:t>
            </a:r>
            <a:endParaRPr lang="zh-CN" altLang="en-US"/>
          </a:p>
        </p:txBody>
      </p:sp>
      <p:sp>
        <p:nvSpPr>
          <p:cNvPr id="3" name="标题 2"/>
          <p:cNvSpPr>
            <a:spLocks noGrp="1"/>
          </p:cNvSpPr>
          <p:nvPr>
            <p:ph type="title"/>
          </p:nvPr>
        </p:nvSpPr>
        <p:spPr/>
        <p:txBody>
          <a:bodyPr>
            <a:normAutofit fontScale="90000"/>
          </a:bodyPr>
          <a:p>
            <a:r>
              <a:rPr lang="zh-CN" altLang="en-US"/>
              <a:t>第三节    国际结算方式— 汇款和托收</a:t>
            </a:r>
            <a:endParaRPr lang="zh-CN" altLang="en-US"/>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p>
            <a:r>
              <a:rPr lang="zh-CN" altLang="en-US"/>
              <a:t>（ 一 ） 汇款方式的含义与基本当事人</a:t>
            </a:r>
            <a:endParaRPr lang="zh-CN" altLang="en-US"/>
          </a:p>
          <a:p>
            <a:r>
              <a:rPr lang="zh-CN" altLang="en-US"/>
              <a:t>汇款是持款人将款项交付给银行 ， 委托银行将该款项调拨到国外 ，通过该银行的联 行或代理行将款项付给收款人的一种结算方式 。</a:t>
            </a:r>
            <a:endParaRPr lang="zh-CN" altLang="en-US"/>
          </a:p>
          <a:p>
            <a:r>
              <a:rPr lang="zh-CN" altLang="en-US"/>
              <a:t>汇款的基本当事人有汇款人 、汇出行 、汇入行或解付行 、收款人或受益人 。 </a:t>
            </a:r>
            <a:endParaRPr lang="zh-CN" altLang="en-US"/>
          </a:p>
        </p:txBody>
      </p:sp>
      <p:sp>
        <p:nvSpPr>
          <p:cNvPr id="3" name="标题 2"/>
          <p:cNvSpPr>
            <a:spLocks noGrp="1"/>
          </p:cNvSpPr>
          <p:nvPr>
            <p:ph type="title"/>
          </p:nvPr>
        </p:nvSpPr>
        <p:spPr/>
        <p:txBody>
          <a:bodyPr/>
          <a:p>
            <a:r>
              <a:rPr lang="zh-CN" altLang="en-US">
                <a:sym typeface="+mn-ea"/>
              </a:rPr>
              <a:t>一 、汇款</a:t>
            </a:r>
            <a:endParaRPr lang="zh-CN" altLang="en-US"/>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p>
            <a:r>
              <a:rPr lang="zh-CN" altLang="en-US"/>
              <a:t>（ 二） 汇款方式的种类及业务程序</a:t>
            </a:r>
            <a:endParaRPr lang="zh-CN" altLang="en-US"/>
          </a:p>
          <a:p>
            <a:r>
              <a:rPr lang="zh-CN" altLang="en-US"/>
              <a:t>汇款方式按照汇出行与汇入行的联系方式可以分为电汇 、信汇和票汇三种 。</a:t>
            </a:r>
            <a:endParaRPr lang="zh-CN" altLang="en-US"/>
          </a:p>
          <a:p>
            <a:r>
              <a:rPr lang="zh-CN" altLang="en-US"/>
              <a:t>1 .  电汇</a:t>
            </a:r>
            <a:endParaRPr lang="zh-CN" altLang="en-US"/>
          </a:p>
          <a:p>
            <a:r>
              <a:rPr lang="zh-CN" altLang="en-US"/>
              <a:t>电汇  ( T/T)   即汇款行应汇款人的要求 ，使用加押电报 、 电传 、SWIFT 等电信方式 委托汇入行将一定款项解付给收款人的汇款方式 。这种方式因为速度快 、安全性高被广 泛使用 。缺点则是银行费用较其他两种方式高 。 电汇的业务程序如下：</a:t>
            </a:r>
            <a:endParaRPr lang="zh-CN" altLang="en-US"/>
          </a:p>
        </p:txBody>
      </p:sp>
      <p:sp>
        <p:nvSpPr>
          <p:cNvPr id="3" name="标题 2"/>
          <p:cNvSpPr>
            <a:spLocks noGrp="1"/>
          </p:cNvSpPr>
          <p:nvPr>
            <p:ph type="title"/>
          </p:nvPr>
        </p:nvSpPr>
        <p:spPr/>
        <p:txBody>
          <a:bodyPr/>
          <a:p>
            <a:r>
              <a:rPr lang="zh-CN" altLang="en-US">
                <a:sym typeface="+mn-ea"/>
              </a:rPr>
              <a:t>一 、汇款</a:t>
            </a:r>
            <a:endParaRPr lang="zh-CN" altLang="en-US"/>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a:xfrm>
            <a:off x="457200" y="1481455"/>
            <a:ext cx="8606790" cy="5146675"/>
          </a:xfrm>
        </p:spPr>
        <p:txBody>
          <a:bodyPr>
            <a:normAutofit lnSpcReduction="20000"/>
          </a:bodyPr>
          <a:p>
            <a:r>
              <a:rPr lang="zh-CN" altLang="en-US"/>
              <a:t>电汇的业务流程如图 8-2 所示 。</a:t>
            </a:r>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pPr algn="ctr"/>
            <a:r>
              <a:rPr lang="zh-CN" altLang="en-US"/>
              <a:t>图 8- 2    电／信汇业务程序图</a:t>
            </a:r>
            <a:endParaRPr lang="zh-CN" altLang="en-US"/>
          </a:p>
        </p:txBody>
      </p:sp>
      <p:sp>
        <p:nvSpPr>
          <p:cNvPr id="3" name="标题 2"/>
          <p:cNvSpPr>
            <a:spLocks noGrp="1"/>
          </p:cNvSpPr>
          <p:nvPr>
            <p:ph type="title"/>
          </p:nvPr>
        </p:nvSpPr>
        <p:spPr/>
        <p:txBody>
          <a:bodyPr/>
          <a:p>
            <a:r>
              <a:rPr lang="zh-CN" altLang="en-US">
                <a:sym typeface="+mn-ea"/>
              </a:rPr>
              <a:t>一 、汇款</a:t>
            </a:r>
            <a:endParaRPr lang="zh-CN" altLang="en-US"/>
          </a:p>
        </p:txBody>
      </p:sp>
      <p:grpSp>
        <p:nvGrpSpPr>
          <p:cNvPr id="1073743874" name="组合 1073743873"/>
          <p:cNvGrpSpPr/>
          <p:nvPr/>
        </p:nvGrpSpPr>
        <p:grpSpPr>
          <a:xfrm>
            <a:off x="819150" y="1974850"/>
            <a:ext cx="7249160" cy="3924935"/>
            <a:chOff x="2175" y="4670"/>
            <a:chExt cx="7328" cy="3181"/>
          </a:xfrm>
        </p:grpSpPr>
        <p:grpSp>
          <p:nvGrpSpPr>
            <p:cNvPr id="1073743875" name="组合 1073743874"/>
            <p:cNvGrpSpPr/>
            <p:nvPr/>
          </p:nvGrpSpPr>
          <p:grpSpPr>
            <a:xfrm>
              <a:off x="2813" y="4862"/>
              <a:ext cx="1874" cy="1783"/>
              <a:chOff x="2813" y="4862"/>
              <a:chExt cx="1874" cy="1783"/>
            </a:xfrm>
          </p:grpSpPr>
          <p:sp>
            <p:nvSpPr>
              <p:cNvPr id="1073743876" name="线形标注 4 (无边框) 35"/>
              <p:cNvSpPr/>
              <p:nvPr/>
            </p:nvSpPr>
            <p:spPr>
              <a:xfrm>
                <a:off x="3802" y="5915"/>
                <a:ext cx="885" cy="730"/>
              </a:xfrm>
              <a:prstGeom prst="callout3">
                <a:avLst>
                  <a:gd name="adj1" fmla="val 24657"/>
                  <a:gd name="adj2" fmla="val 113560"/>
                  <a:gd name="adj3" fmla="val 24657"/>
                  <a:gd name="adj4" fmla="val 180676"/>
                  <a:gd name="adj5" fmla="val 24657"/>
                  <a:gd name="adj6" fmla="val 180676"/>
                  <a:gd name="adj7" fmla="val 24657"/>
                  <a:gd name="adj8" fmla="val 164407"/>
                </a:avLst>
              </a:prstGeom>
              <a:solidFill>
                <a:srgbClr val="FFFFFF"/>
              </a:solidFill>
              <a:ln w="15875">
                <a:noFill/>
              </a:ln>
            </p:spPr>
            <p:txBody>
              <a:bodyPr wrap="square"/>
              <a:p>
                <a:pPr indent="0"/>
                <a:r>
                  <a:rPr lang="zh-CN" altLang="en-US"/>
                  <a:t>②回执</a:t>
                </a:r>
                <a:endParaRPr lang="zh-CN" altLang="en-US"/>
              </a:p>
              <a:p>
                <a:endParaRPr lang="zh-CN" altLang="en-US"/>
              </a:p>
            </p:txBody>
          </p:sp>
          <p:sp>
            <p:nvSpPr>
              <p:cNvPr id="1073743877" name="文本框 22"/>
              <p:cNvSpPr txBox="1"/>
              <p:nvPr/>
            </p:nvSpPr>
            <p:spPr>
              <a:xfrm>
                <a:off x="2813" y="4862"/>
                <a:ext cx="1588" cy="510"/>
              </a:xfrm>
              <a:prstGeom prst="rect">
                <a:avLst/>
              </a:prstGeom>
              <a:solidFill>
                <a:srgbClr val="FFFFFF"/>
              </a:solidFill>
              <a:ln w="9525" cap="flat" cmpd="sng">
                <a:solidFill>
                  <a:srgbClr val="000000"/>
                </a:solidFill>
                <a:prstDash val="solid"/>
                <a:miter/>
                <a:headEnd type="none" w="med" len="med"/>
                <a:tailEnd type="none" w="med" len="med"/>
              </a:ln>
            </p:spPr>
            <p:txBody>
              <a:bodyPr wrap="square"/>
              <a:p>
                <a:pPr indent="153035"/>
                <a:r>
                  <a:rPr lang="zh-CN" altLang="en-US"/>
                  <a:t>汇款人</a:t>
                </a:r>
                <a:endParaRPr lang="zh-CN" altLang="en-US"/>
              </a:p>
              <a:p>
                <a:endParaRPr lang="zh-CN" altLang="en-US"/>
              </a:p>
            </p:txBody>
          </p:sp>
        </p:grpSp>
        <p:grpSp>
          <p:nvGrpSpPr>
            <p:cNvPr id="1073743878" name="组合 1073743877"/>
            <p:cNvGrpSpPr/>
            <p:nvPr/>
          </p:nvGrpSpPr>
          <p:grpSpPr>
            <a:xfrm>
              <a:off x="2175" y="4670"/>
              <a:ext cx="7328" cy="3181"/>
              <a:chOff x="2175" y="4670"/>
              <a:chExt cx="7328" cy="3181"/>
            </a:xfrm>
          </p:grpSpPr>
          <p:sp>
            <p:nvSpPr>
              <p:cNvPr id="1073743879" name="线形标注 4 (无边框) 35"/>
              <p:cNvSpPr/>
              <p:nvPr/>
            </p:nvSpPr>
            <p:spPr>
              <a:xfrm>
                <a:off x="8745" y="5580"/>
                <a:ext cx="758" cy="1146"/>
              </a:xfrm>
              <a:prstGeom prst="callout3">
                <a:avLst>
                  <a:gd name="adj1" fmla="val 47556"/>
                  <a:gd name="adj2" fmla="val 115833"/>
                  <a:gd name="adj3" fmla="val 47556"/>
                  <a:gd name="adj4" fmla="val 152505"/>
                  <a:gd name="adj5" fmla="val 47556"/>
                  <a:gd name="adj6" fmla="val 152505"/>
                  <a:gd name="adj7" fmla="val 47556"/>
                  <a:gd name="adj8" fmla="val 133509"/>
                </a:avLst>
              </a:prstGeom>
              <a:solidFill>
                <a:srgbClr val="FFFFFF"/>
              </a:solidFill>
              <a:ln w="15875">
                <a:noFill/>
              </a:ln>
            </p:spPr>
            <p:txBody>
              <a:bodyPr wrap="square"/>
              <a:p>
                <a:pPr indent="0"/>
                <a:r>
                  <a:rPr lang="zh-CN" altLang="en-US"/>
                  <a:t>⑥</a:t>
                </a:r>
                <a:endParaRPr lang="zh-CN" altLang="en-US"/>
              </a:p>
              <a:p>
                <a:pPr indent="0"/>
                <a:r>
                  <a:rPr lang="zh-CN" altLang="en-US"/>
                  <a:t>解</a:t>
                </a:r>
                <a:endParaRPr lang="zh-CN" altLang="en-US"/>
              </a:p>
              <a:p>
                <a:pPr indent="0"/>
                <a:r>
                  <a:rPr lang="zh-CN" altLang="en-US"/>
                  <a:t>付</a:t>
                </a:r>
                <a:endParaRPr lang="zh-CN" altLang="en-US"/>
              </a:p>
              <a:p>
                <a:endParaRPr lang="zh-CN" altLang="en-US"/>
              </a:p>
            </p:txBody>
          </p:sp>
          <p:grpSp>
            <p:nvGrpSpPr>
              <p:cNvPr id="1073743880" name="组合 1073743879"/>
              <p:cNvGrpSpPr/>
              <p:nvPr/>
            </p:nvGrpSpPr>
            <p:grpSpPr>
              <a:xfrm>
                <a:off x="2175" y="4670"/>
                <a:ext cx="6951" cy="3181"/>
                <a:chOff x="2175" y="4670"/>
                <a:chExt cx="6951" cy="3181"/>
              </a:xfrm>
            </p:grpSpPr>
            <p:sp>
              <p:nvSpPr>
                <p:cNvPr id="1073743881" name="线形标注 4 (无边框) 35"/>
                <p:cNvSpPr/>
                <p:nvPr/>
              </p:nvSpPr>
              <p:spPr>
                <a:xfrm>
                  <a:off x="5302" y="7445"/>
                  <a:ext cx="1200" cy="406"/>
                </a:xfrm>
                <a:prstGeom prst="callout3">
                  <a:avLst>
                    <a:gd name="adj1" fmla="val 44333"/>
                    <a:gd name="adj2" fmla="val 110000"/>
                    <a:gd name="adj3" fmla="val 44333"/>
                    <a:gd name="adj4" fmla="val 159500"/>
                    <a:gd name="adj5" fmla="val 40639"/>
                    <a:gd name="adj6" fmla="val 159500"/>
                    <a:gd name="adj7" fmla="val 36944"/>
                    <a:gd name="adj8" fmla="val 147500"/>
                  </a:avLst>
                </a:prstGeom>
                <a:solidFill>
                  <a:srgbClr val="FFFFFF"/>
                </a:solidFill>
                <a:ln w="15875">
                  <a:noFill/>
                </a:ln>
              </p:spPr>
              <p:txBody>
                <a:bodyPr wrap="square"/>
                <a:p>
                  <a:pPr indent="0"/>
                  <a:r>
                    <a:rPr lang="zh-CN" altLang="en-US"/>
                    <a:t>⑦付讫通知</a:t>
                  </a:r>
                  <a:endParaRPr lang="zh-CN" altLang="en-US"/>
                </a:p>
                <a:p>
                  <a:pPr indent="133350"/>
                  <a:endParaRPr lang="zh-CN" altLang="en-US"/>
                </a:p>
                <a:p>
                  <a:endParaRPr lang="zh-CN" altLang="en-US"/>
                </a:p>
              </p:txBody>
            </p:sp>
            <p:sp>
              <p:nvSpPr>
                <p:cNvPr id="1073743882" name="线形标注 4 (无边框) 35"/>
                <p:cNvSpPr/>
                <p:nvPr/>
              </p:nvSpPr>
              <p:spPr>
                <a:xfrm>
                  <a:off x="6930" y="5580"/>
                  <a:ext cx="758" cy="1146"/>
                </a:xfrm>
                <a:prstGeom prst="callout3">
                  <a:avLst>
                    <a:gd name="adj1" fmla="val 47556"/>
                    <a:gd name="adj2" fmla="val 115833"/>
                    <a:gd name="adj3" fmla="val 47556"/>
                    <a:gd name="adj4" fmla="val 152505"/>
                    <a:gd name="adj5" fmla="val 47556"/>
                    <a:gd name="adj6" fmla="val 152505"/>
                    <a:gd name="adj7" fmla="val 47556"/>
                    <a:gd name="adj8" fmla="val 133509"/>
                  </a:avLst>
                </a:prstGeom>
                <a:solidFill>
                  <a:srgbClr val="FFFFFF"/>
                </a:solidFill>
                <a:ln w="15875">
                  <a:noFill/>
                </a:ln>
              </p:spPr>
              <p:txBody>
                <a:bodyPr wrap="square"/>
                <a:p>
                  <a:pPr indent="0">
                    <a:lnSpc>
                      <a:spcPct val="2000"/>
                    </a:lnSpc>
                  </a:pPr>
                  <a:r>
                    <a:rPr lang="zh-CN" altLang="en-US"/>
                    <a:t>④汇款通知书</a:t>
                  </a:r>
                  <a:endParaRPr lang="zh-CN" altLang="en-US"/>
                </a:p>
                <a:p>
                  <a:pPr indent="133350"/>
                  <a:endParaRPr lang="zh-CN" altLang="en-US"/>
                </a:p>
                <a:p>
                  <a:endParaRPr lang="zh-CN" altLang="en-US"/>
                </a:p>
              </p:txBody>
            </p:sp>
            <p:grpSp>
              <p:nvGrpSpPr>
                <p:cNvPr id="1073743883" name="组合 1073743882"/>
                <p:cNvGrpSpPr/>
                <p:nvPr/>
              </p:nvGrpSpPr>
              <p:grpSpPr>
                <a:xfrm>
                  <a:off x="2175" y="4670"/>
                  <a:ext cx="6951" cy="2940"/>
                  <a:chOff x="2175" y="4670"/>
                  <a:chExt cx="6951" cy="2940"/>
                </a:xfrm>
              </p:grpSpPr>
              <p:sp>
                <p:nvSpPr>
                  <p:cNvPr id="1073743884" name="线形标注 1 (带边框和强调线) 36"/>
                  <p:cNvSpPr/>
                  <p:nvPr/>
                </p:nvSpPr>
                <p:spPr>
                  <a:xfrm>
                    <a:off x="5302" y="6816"/>
                    <a:ext cx="1673" cy="406"/>
                  </a:xfrm>
                  <a:prstGeom prst="borderCallout1">
                    <a:avLst>
                      <a:gd name="adj1" fmla="val -29556"/>
                      <a:gd name="adj2" fmla="val 89241"/>
                      <a:gd name="adj3" fmla="val -29556"/>
                      <a:gd name="adj4" fmla="val 34009"/>
                    </a:avLst>
                  </a:prstGeom>
                  <a:solidFill>
                    <a:srgbClr val="FFFFFF"/>
                  </a:solidFill>
                  <a:ln w="15875">
                    <a:noFill/>
                  </a:ln>
                </p:spPr>
                <p:txBody>
                  <a:bodyPr wrap="square"/>
                  <a:p>
                    <a:pPr indent="0"/>
                    <a:r>
                      <a:rPr lang="zh-CN" altLang="en-US"/>
                      <a:t>③电/信汇委托书</a:t>
                    </a:r>
                    <a:endParaRPr lang="zh-CN" altLang="en-US"/>
                  </a:p>
                  <a:p>
                    <a:endParaRPr lang="zh-CN" altLang="en-US"/>
                  </a:p>
                </p:txBody>
              </p:sp>
              <p:grpSp>
                <p:nvGrpSpPr>
                  <p:cNvPr id="1073743885" name="组合 1073743884"/>
                  <p:cNvGrpSpPr/>
                  <p:nvPr/>
                </p:nvGrpSpPr>
                <p:grpSpPr>
                  <a:xfrm>
                    <a:off x="2175" y="4670"/>
                    <a:ext cx="6951" cy="2940"/>
                    <a:chOff x="2175" y="4670"/>
                    <a:chExt cx="6951" cy="2940"/>
                  </a:xfrm>
                </p:grpSpPr>
                <p:sp>
                  <p:nvSpPr>
                    <p:cNvPr id="1073743886" name="文本框 22"/>
                    <p:cNvSpPr txBox="1"/>
                    <p:nvPr/>
                  </p:nvSpPr>
                  <p:spPr>
                    <a:xfrm>
                      <a:off x="2768" y="7070"/>
                      <a:ext cx="1588" cy="510"/>
                    </a:xfrm>
                    <a:prstGeom prst="rect">
                      <a:avLst/>
                    </a:prstGeom>
                    <a:solidFill>
                      <a:srgbClr val="FFFFFF"/>
                    </a:solidFill>
                    <a:ln w="9525" cap="flat" cmpd="sng">
                      <a:solidFill>
                        <a:srgbClr val="000000"/>
                      </a:solidFill>
                      <a:prstDash val="solid"/>
                      <a:miter/>
                      <a:headEnd type="none" w="med" len="med"/>
                      <a:tailEnd type="none" w="med" len="med"/>
                    </a:ln>
                  </p:spPr>
                  <p:txBody>
                    <a:bodyPr wrap="square"/>
                    <a:p>
                      <a:pPr indent="153035"/>
                      <a:r>
                        <a:rPr lang="zh-CN" altLang="en-US"/>
                        <a:t>汇出行</a:t>
                      </a:r>
                      <a:endParaRPr lang="zh-CN" altLang="en-US"/>
                    </a:p>
                    <a:p>
                      <a:endParaRPr lang="zh-CN" altLang="en-US"/>
                    </a:p>
                  </p:txBody>
                </p:sp>
                <p:sp>
                  <p:nvSpPr>
                    <p:cNvPr id="1073743887" name="线形标注 2 (带强调线) 34"/>
                    <p:cNvSpPr/>
                    <p:nvPr/>
                  </p:nvSpPr>
                  <p:spPr>
                    <a:xfrm>
                      <a:off x="2175" y="5730"/>
                      <a:ext cx="855" cy="996"/>
                    </a:xfrm>
                    <a:prstGeom prst="accentCallout1">
                      <a:avLst>
                        <a:gd name="adj1" fmla="val 18074"/>
                        <a:gd name="adj2" fmla="val 114037"/>
                        <a:gd name="adj3" fmla="val 45681"/>
                        <a:gd name="adj4" fmla="val 270875"/>
                      </a:avLst>
                    </a:prstGeom>
                    <a:solidFill>
                      <a:srgbClr val="FFFFFF"/>
                    </a:solidFill>
                    <a:ln w="15875">
                      <a:noFill/>
                    </a:ln>
                  </p:spPr>
                  <p:txBody>
                    <a:bodyPr wrap="square"/>
                    <a:p>
                      <a:pPr indent="0"/>
                      <a:r>
                        <a:rPr lang="zh-CN" altLang="en-US"/>
                        <a:t>①汇款申请书</a:t>
                      </a:r>
                      <a:endParaRPr lang="zh-CN" altLang="en-US"/>
                    </a:p>
                    <a:p>
                      <a:endParaRPr lang="zh-CN" altLang="en-US"/>
                    </a:p>
                  </p:txBody>
                </p:sp>
                <p:grpSp>
                  <p:nvGrpSpPr>
                    <p:cNvPr id="1073743888" name="组合 1073743887"/>
                    <p:cNvGrpSpPr/>
                    <p:nvPr/>
                  </p:nvGrpSpPr>
                  <p:grpSpPr>
                    <a:xfrm>
                      <a:off x="3030" y="4670"/>
                      <a:ext cx="6096" cy="2940"/>
                      <a:chOff x="3030" y="4670"/>
                      <a:chExt cx="6096" cy="2940"/>
                    </a:xfrm>
                  </p:grpSpPr>
                  <p:sp>
                    <p:nvSpPr>
                      <p:cNvPr id="1073743889" name="线形标注 4 (无边框) 35"/>
                      <p:cNvSpPr/>
                      <p:nvPr/>
                    </p:nvSpPr>
                    <p:spPr>
                      <a:xfrm>
                        <a:off x="7770" y="5565"/>
                        <a:ext cx="758" cy="1146"/>
                      </a:xfrm>
                      <a:prstGeom prst="callout3">
                        <a:avLst>
                          <a:gd name="adj1" fmla="val 47556"/>
                          <a:gd name="adj2" fmla="val 115833"/>
                          <a:gd name="adj3" fmla="val 47556"/>
                          <a:gd name="adj4" fmla="val 152505"/>
                          <a:gd name="adj5" fmla="val 47556"/>
                          <a:gd name="adj6" fmla="val 152505"/>
                          <a:gd name="adj7" fmla="val 47556"/>
                          <a:gd name="adj8" fmla="val 133509"/>
                        </a:avLst>
                      </a:prstGeom>
                      <a:solidFill>
                        <a:srgbClr val="FFFFFF"/>
                      </a:solidFill>
                      <a:ln w="15875">
                        <a:noFill/>
                      </a:ln>
                    </p:spPr>
                    <p:txBody>
                      <a:bodyPr wrap="square"/>
                      <a:p>
                        <a:pPr indent="0"/>
                        <a:r>
                          <a:rPr lang="zh-CN" altLang="en-US"/>
                          <a:t>⑤收款人收据</a:t>
                        </a:r>
                        <a:endParaRPr lang="zh-CN" altLang="en-US"/>
                      </a:p>
                      <a:p>
                        <a:endParaRPr lang="zh-CN" altLang="en-US"/>
                      </a:p>
                    </p:txBody>
                  </p:sp>
                  <p:sp>
                    <p:nvSpPr>
                      <p:cNvPr id="1073743890" name="文本框 22"/>
                      <p:cNvSpPr txBox="1"/>
                      <p:nvPr/>
                    </p:nvSpPr>
                    <p:spPr>
                      <a:xfrm>
                        <a:off x="7538" y="4787"/>
                        <a:ext cx="1588" cy="510"/>
                      </a:xfrm>
                      <a:prstGeom prst="rect">
                        <a:avLst/>
                      </a:prstGeom>
                      <a:solidFill>
                        <a:srgbClr val="FFFFFF"/>
                      </a:solidFill>
                      <a:ln w="9525" cap="flat" cmpd="sng">
                        <a:solidFill>
                          <a:srgbClr val="000000"/>
                        </a:solidFill>
                        <a:prstDash val="solid"/>
                        <a:miter/>
                        <a:headEnd type="none" w="med" len="med"/>
                        <a:tailEnd type="none" w="med" len="med"/>
                      </a:ln>
                    </p:spPr>
                    <p:txBody>
                      <a:bodyPr wrap="square"/>
                      <a:p>
                        <a:pPr indent="153035"/>
                        <a:r>
                          <a:rPr lang="zh-CN" altLang="en-US"/>
                          <a:t>收款人</a:t>
                        </a:r>
                        <a:endParaRPr lang="zh-CN" altLang="en-US"/>
                      </a:p>
                      <a:p>
                        <a:endParaRPr lang="zh-CN" altLang="en-US"/>
                      </a:p>
                    </p:txBody>
                  </p:sp>
                  <p:grpSp>
                    <p:nvGrpSpPr>
                      <p:cNvPr id="1073743891" name="组合 1073743890"/>
                      <p:cNvGrpSpPr/>
                      <p:nvPr/>
                    </p:nvGrpSpPr>
                    <p:grpSpPr>
                      <a:xfrm>
                        <a:off x="3030" y="4670"/>
                        <a:ext cx="6051" cy="2940"/>
                        <a:chOff x="3030" y="4670"/>
                        <a:chExt cx="6051" cy="2940"/>
                      </a:xfrm>
                    </p:grpSpPr>
                    <p:sp>
                      <p:nvSpPr>
                        <p:cNvPr id="1073743892" name="文本框 22"/>
                        <p:cNvSpPr txBox="1"/>
                        <p:nvPr/>
                      </p:nvSpPr>
                      <p:spPr>
                        <a:xfrm>
                          <a:off x="7493" y="7100"/>
                          <a:ext cx="1588" cy="510"/>
                        </a:xfrm>
                        <a:prstGeom prst="rect">
                          <a:avLst/>
                        </a:prstGeom>
                        <a:solidFill>
                          <a:srgbClr val="FFFFFF"/>
                        </a:solidFill>
                        <a:ln w="9525" cap="flat" cmpd="sng">
                          <a:solidFill>
                            <a:srgbClr val="000000"/>
                          </a:solidFill>
                          <a:prstDash val="solid"/>
                          <a:miter/>
                          <a:headEnd type="none" w="med" len="med"/>
                          <a:tailEnd type="none" w="med" len="med"/>
                        </a:ln>
                      </p:spPr>
                      <p:txBody>
                        <a:bodyPr wrap="square"/>
                        <a:p>
                          <a:pPr indent="153035"/>
                          <a:r>
                            <a:rPr lang="zh-CN" altLang="en-US"/>
                            <a:t>汇入行</a:t>
                          </a:r>
                          <a:endParaRPr lang="zh-CN" altLang="en-US"/>
                        </a:p>
                        <a:p>
                          <a:endParaRPr lang="zh-CN" altLang="en-US"/>
                        </a:p>
                      </p:txBody>
                    </p:sp>
                    <p:grpSp>
                      <p:nvGrpSpPr>
                        <p:cNvPr id="1073743893" name="组合 1073743892"/>
                        <p:cNvGrpSpPr/>
                        <p:nvPr/>
                      </p:nvGrpSpPr>
                      <p:grpSpPr>
                        <a:xfrm>
                          <a:off x="3030" y="4670"/>
                          <a:ext cx="5760" cy="2771"/>
                          <a:chOff x="3030" y="4670"/>
                          <a:chExt cx="5760" cy="2771"/>
                        </a:xfrm>
                      </p:grpSpPr>
                      <p:sp>
                        <p:nvSpPr>
                          <p:cNvPr id="1073743894" name="线形标注 1 37"/>
                          <p:cNvSpPr/>
                          <p:nvPr/>
                        </p:nvSpPr>
                        <p:spPr>
                          <a:xfrm>
                            <a:off x="5271" y="4670"/>
                            <a:ext cx="1156" cy="436"/>
                          </a:xfrm>
                          <a:prstGeom prst="borderCallout1">
                            <a:avLst>
                              <a:gd name="adj1" fmla="val 41282"/>
                              <a:gd name="adj2" fmla="val -10380"/>
                              <a:gd name="adj3" fmla="val 117204"/>
                              <a:gd name="adj4" fmla="val -10380"/>
                            </a:avLst>
                          </a:prstGeom>
                          <a:solidFill>
                            <a:srgbClr val="FFFFFF"/>
                          </a:solidFill>
                          <a:ln w="15875">
                            <a:noFill/>
                          </a:ln>
                        </p:spPr>
                        <p:txBody>
                          <a:bodyPr wrap="square"/>
                          <a:p>
                            <a:pPr indent="0"/>
                            <a:r>
                              <a:rPr lang="zh-CN" altLang="en-US"/>
                              <a:t>资金</a:t>
                            </a:r>
                            <a:endParaRPr lang="zh-CN" altLang="en-US"/>
                          </a:p>
                          <a:p>
                            <a:endParaRPr lang="zh-CN" altLang="en-US"/>
                          </a:p>
                        </p:txBody>
                      </p:sp>
                      <p:cxnSp>
                        <p:nvCxnSpPr>
                          <p:cNvPr id="1073743895" name="直接箭头连接符 1073743894"/>
                          <p:cNvCxnSpPr/>
                          <p:nvPr/>
                        </p:nvCxnSpPr>
                        <p:spPr>
                          <a:xfrm>
                            <a:off x="4401" y="5087"/>
                            <a:ext cx="3092" cy="19"/>
                          </a:xfrm>
                          <a:prstGeom prst="straightConnector1">
                            <a:avLst/>
                          </a:prstGeom>
                          <a:ln w="12700" cap="flat" cmpd="sng">
                            <a:solidFill>
                              <a:srgbClr val="000000"/>
                            </a:solidFill>
                            <a:prstDash val="solid"/>
                            <a:headEnd type="none" w="med" len="med"/>
                            <a:tailEnd type="triangle" w="med" len="med"/>
                          </a:ln>
                        </p:spPr>
                      </p:cxnSp>
                      <p:cxnSp>
                        <p:nvCxnSpPr>
                          <p:cNvPr id="1073743896" name="直接箭头连接符 1073743895"/>
                          <p:cNvCxnSpPr/>
                          <p:nvPr/>
                        </p:nvCxnSpPr>
                        <p:spPr>
                          <a:xfrm>
                            <a:off x="3030" y="5372"/>
                            <a:ext cx="0" cy="1683"/>
                          </a:xfrm>
                          <a:prstGeom prst="straightConnector1">
                            <a:avLst/>
                          </a:prstGeom>
                          <a:ln w="12700" cap="flat" cmpd="sng">
                            <a:solidFill>
                              <a:srgbClr val="000000"/>
                            </a:solidFill>
                            <a:prstDash val="solid"/>
                            <a:headEnd type="none" w="med" len="med"/>
                            <a:tailEnd type="triangle" w="med" len="med"/>
                          </a:ln>
                        </p:spPr>
                      </p:cxnSp>
                      <p:cxnSp>
                        <p:nvCxnSpPr>
                          <p:cNvPr id="1073743897" name="直接箭头连接符 1073743896"/>
                          <p:cNvCxnSpPr/>
                          <p:nvPr/>
                        </p:nvCxnSpPr>
                        <p:spPr>
                          <a:xfrm flipV="1">
                            <a:off x="3780" y="5372"/>
                            <a:ext cx="15" cy="1683"/>
                          </a:xfrm>
                          <a:prstGeom prst="straightConnector1">
                            <a:avLst/>
                          </a:prstGeom>
                          <a:ln w="12700" cap="flat" cmpd="sng">
                            <a:solidFill>
                              <a:srgbClr val="000000"/>
                            </a:solidFill>
                            <a:prstDash val="solid"/>
                            <a:headEnd type="none" w="med" len="med"/>
                            <a:tailEnd type="triangle" w="med" len="med"/>
                          </a:ln>
                        </p:spPr>
                      </p:cxnSp>
                      <p:cxnSp>
                        <p:nvCxnSpPr>
                          <p:cNvPr id="1073743898" name="直接箭头连接符 1073743897"/>
                          <p:cNvCxnSpPr/>
                          <p:nvPr/>
                        </p:nvCxnSpPr>
                        <p:spPr>
                          <a:xfrm>
                            <a:off x="4371" y="7172"/>
                            <a:ext cx="3092" cy="19"/>
                          </a:xfrm>
                          <a:prstGeom prst="straightConnector1">
                            <a:avLst/>
                          </a:prstGeom>
                          <a:ln w="12700" cap="flat" cmpd="sng">
                            <a:solidFill>
                              <a:srgbClr val="000000"/>
                            </a:solidFill>
                            <a:prstDash val="solid"/>
                            <a:headEnd type="none" w="med" len="med"/>
                            <a:tailEnd type="triangle" w="med" len="med"/>
                          </a:ln>
                        </p:spPr>
                      </p:cxnSp>
                      <p:cxnSp>
                        <p:nvCxnSpPr>
                          <p:cNvPr id="1073743899" name="直接箭头连接符 1073743898"/>
                          <p:cNvCxnSpPr/>
                          <p:nvPr/>
                        </p:nvCxnSpPr>
                        <p:spPr>
                          <a:xfrm flipH="1">
                            <a:off x="4371" y="7440"/>
                            <a:ext cx="3092" cy="1"/>
                          </a:xfrm>
                          <a:prstGeom prst="straightConnector1">
                            <a:avLst/>
                          </a:prstGeom>
                          <a:ln w="12700" cap="flat" cmpd="sng">
                            <a:solidFill>
                              <a:srgbClr val="000000"/>
                            </a:solidFill>
                            <a:prstDash val="solid"/>
                            <a:headEnd type="none" w="med" len="med"/>
                            <a:tailEnd type="triangle" w="med" len="med"/>
                          </a:ln>
                        </p:spPr>
                      </p:cxnSp>
                      <p:cxnSp>
                        <p:nvCxnSpPr>
                          <p:cNvPr id="1073743900" name="直接箭头连接符 1073743899"/>
                          <p:cNvCxnSpPr/>
                          <p:nvPr/>
                        </p:nvCxnSpPr>
                        <p:spPr>
                          <a:xfrm flipV="1">
                            <a:off x="7635" y="5357"/>
                            <a:ext cx="15" cy="1683"/>
                          </a:xfrm>
                          <a:prstGeom prst="straightConnector1">
                            <a:avLst/>
                          </a:prstGeom>
                          <a:ln w="12700" cap="flat" cmpd="sng">
                            <a:solidFill>
                              <a:srgbClr val="000000"/>
                            </a:solidFill>
                            <a:prstDash val="solid"/>
                            <a:headEnd type="none" w="med" len="med"/>
                            <a:tailEnd type="triangle" w="med" len="med"/>
                          </a:ln>
                        </p:spPr>
                      </p:cxnSp>
                      <p:cxnSp>
                        <p:nvCxnSpPr>
                          <p:cNvPr id="1073743901" name="直接箭头连接符 1073743900"/>
                          <p:cNvCxnSpPr/>
                          <p:nvPr/>
                        </p:nvCxnSpPr>
                        <p:spPr>
                          <a:xfrm flipV="1">
                            <a:off x="8775" y="5357"/>
                            <a:ext cx="15" cy="1683"/>
                          </a:xfrm>
                          <a:prstGeom prst="straightConnector1">
                            <a:avLst/>
                          </a:prstGeom>
                          <a:ln w="12700" cap="flat" cmpd="sng">
                            <a:solidFill>
                              <a:srgbClr val="000000"/>
                            </a:solidFill>
                            <a:prstDash val="solid"/>
                            <a:headEnd type="none" w="med" len="med"/>
                            <a:tailEnd type="triangle" w="med" len="med"/>
                          </a:ln>
                        </p:spPr>
                      </p:cxnSp>
                      <p:cxnSp>
                        <p:nvCxnSpPr>
                          <p:cNvPr id="1073743902" name="直接箭头连接符 1073743901"/>
                          <p:cNvCxnSpPr/>
                          <p:nvPr/>
                        </p:nvCxnSpPr>
                        <p:spPr>
                          <a:xfrm>
                            <a:off x="7890" y="5357"/>
                            <a:ext cx="0" cy="1683"/>
                          </a:xfrm>
                          <a:prstGeom prst="straightConnector1">
                            <a:avLst/>
                          </a:prstGeom>
                          <a:ln w="12700" cap="flat" cmpd="sng">
                            <a:solidFill>
                              <a:srgbClr val="000000"/>
                            </a:solidFill>
                            <a:prstDash val="solid"/>
                            <a:headEnd type="none" w="med" len="med"/>
                            <a:tailEnd type="triangle" w="med" len="med"/>
                          </a:ln>
                        </p:spPr>
                      </p:cxnSp>
                    </p:grpSp>
                  </p:grpSp>
                </p:grpSp>
              </p:grpSp>
            </p:grpSp>
          </p:grpSp>
        </p:gr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normAutofit fontScale="70000"/>
          </a:bodyPr>
          <a:p>
            <a:r>
              <a:rPr lang="zh-CN" altLang="en-US">
                <a:sym typeface="+mn-ea"/>
              </a:rPr>
              <a:t>（ 二） 汇款方式的种类及业务程序</a:t>
            </a:r>
            <a:endParaRPr lang="zh-CN" altLang="en-US"/>
          </a:p>
          <a:p>
            <a:r>
              <a:rPr lang="zh-CN" altLang="en-US"/>
              <a:t>2 .  信汇</a:t>
            </a:r>
            <a:endParaRPr lang="zh-CN" altLang="en-US"/>
          </a:p>
          <a:p>
            <a:r>
              <a:rPr lang="zh-CN" altLang="en-US"/>
              <a:t>信汇  ( M/T)   即汇款行应汇款人的要求 ， 使用信函方式将信汇 委 托 书 或 付 款 委 托书发给汇入行 ， 委托汇入行将一定款项解付给收款人的汇款方式 。信汇的业务程序与电 汇基本一致 ， 区别仅在于发送解付指示的方式不是电信 ， 而是信函邮寄 。信汇的优点是 费用低 ，缺点 是 速 度 慢 ， 资 金 在 途 时 间 长 ， 安 全 性 较 差 。 信 汇 的 业 务 流 程 如 图 12 . 2 所示 。</a:t>
            </a:r>
            <a:endParaRPr lang="zh-CN" altLang="en-US"/>
          </a:p>
          <a:p>
            <a:r>
              <a:rPr lang="zh-CN" altLang="en-US"/>
              <a:t>3 .  票汇</a:t>
            </a:r>
            <a:endParaRPr lang="zh-CN" altLang="en-US"/>
          </a:p>
          <a:p>
            <a:r>
              <a:rPr lang="zh-CN" altLang="en-US"/>
              <a:t>票汇  ( D/D)   是汇出行应汇款人的请求 ， 开出银行即 期 汇 票 交 给 汇 款 人 ， 由 汇 款 人自带或邮寄给收款人 ， 由收款人持汇票自行向付款行提示请求付款的汇款方式 。这种 方式因为费用低 、可以背书流通等优点被个人客户广泛采用 。</a:t>
            </a:r>
            <a:endParaRPr lang="zh-CN" altLang="en-US"/>
          </a:p>
        </p:txBody>
      </p:sp>
      <p:sp>
        <p:nvSpPr>
          <p:cNvPr id="3" name="标题 2"/>
          <p:cNvSpPr>
            <a:spLocks noGrp="1"/>
          </p:cNvSpPr>
          <p:nvPr>
            <p:ph type="title"/>
          </p:nvPr>
        </p:nvSpPr>
        <p:spPr/>
        <p:txBody>
          <a:bodyPr/>
          <a:p>
            <a:r>
              <a:rPr lang="zh-CN" altLang="en-US">
                <a:sym typeface="+mn-ea"/>
              </a:rPr>
              <a:t>一 、汇款</a:t>
            </a:r>
            <a:endParaRPr lang="zh-CN" altLang="en-US"/>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a:xfrm>
            <a:off x="457200" y="1481455"/>
            <a:ext cx="8229600" cy="5201920"/>
          </a:xfrm>
        </p:spPr>
        <p:txBody>
          <a:bodyPr>
            <a:normAutofit fontScale="60000"/>
          </a:bodyPr>
          <a:p>
            <a:r>
              <a:rPr lang="zh-CN" altLang="en-US">
                <a:sym typeface="+mn-ea"/>
              </a:rPr>
              <a:t>（ 二） 汇款方式的种类及业务程序</a:t>
            </a:r>
            <a:endParaRPr lang="zh-CN" altLang="en-US"/>
          </a:p>
          <a:p>
            <a:r>
              <a:rPr lang="zh-CN" altLang="en-US"/>
              <a:t>票汇的业务流程如图 8-3 所示 。</a:t>
            </a:r>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pPr algn="ctr"/>
            <a:endParaRPr lang="zh-CN" altLang="en-US"/>
          </a:p>
          <a:p>
            <a:pPr algn="ctr"/>
            <a:endParaRPr lang="zh-CN" altLang="en-US"/>
          </a:p>
          <a:p>
            <a:pPr algn="ctr"/>
            <a:r>
              <a:rPr lang="zh-CN" altLang="en-US"/>
              <a:t>图 8- 3    票汇业务程序图</a:t>
            </a:r>
            <a:endParaRPr lang="zh-CN" altLang="en-US"/>
          </a:p>
        </p:txBody>
      </p:sp>
      <p:sp>
        <p:nvSpPr>
          <p:cNvPr id="3" name="标题 2"/>
          <p:cNvSpPr>
            <a:spLocks noGrp="1"/>
          </p:cNvSpPr>
          <p:nvPr>
            <p:ph type="title"/>
          </p:nvPr>
        </p:nvSpPr>
        <p:spPr/>
        <p:txBody>
          <a:bodyPr/>
          <a:p>
            <a:r>
              <a:rPr lang="zh-CN" altLang="en-US">
                <a:sym typeface="+mn-ea"/>
              </a:rPr>
              <a:t>一 、汇款</a:t>
            </a:r>
            <a:endParaRPr lang="zh-CN" altLang="en-US"/>
          </a:p>
        </p:txBody>
      </p:sp>
      <p:grpSp>
        <p:nvGrpSpPr>
          <p:cNvPr id="1073743903" name="组合 1073743902"/>
          <p:cNvGrpSpPr/>
          <p:nvPr/>
        </p:nvGrpSpPr>
        <p:grpSpPr>
          <a:xfrm>
            <a:off x="374015" y="2213610"/>
            <a:ext cx="8502650" cy="2673350"/>
            <a:chOff x="2415" y="9936"/>
            <a:chExt cx="7328" cy="3210"/>
          </a:xfrm>
        </p:grpSpPr>
        <p:sp>
          <p:nvSpPr>
            <p:cNvPr id="1073743904" name="线形标注 1 (带边框和强调线) 36"/>
            <p:cNvSpPr/>
            <p:nvPr/>
          </p:nvSpPr>
          <p:spPr>
            <a:xfrm>
              <a:off x="5542" y="12111"/>
              <a:ext cx="1673" cy="406"/>
            </a:xfrm>
            <a:prstGeom prst="borderCallout1">
              <a:avLst>
                <a:gd name="adj1" fmla="val -29556"/>
                <a:gd name="adj2" fmla="val 89241"/>
                <a:gd name="adj3" fmla="val -29556"/>
                <a:gd name="adj4" fmla="val 34009"/>
              </a:avLst>
            </a:prstGeom>
            <a:solidFill>
              <a:srgbClr val="FFFFFF"/>
            </a:solidFill>
            <a:ln w="15875">
              <a:noFill/>
            </a:ln>
          </p:spPr>
          <p:txBody>
            <a:bodyPr wrap="square"/>
            <a:p>
              <a:pPr indent="0"/>
              <a:r>
                <a:rPr lang="zh-CN" altLang="en-US"/>
                <a:t>③汇票通知书</a:t>
              </a:r>
              <a:endParaRPr lang="zh-CN" altLang="en-US"/>
            </a:p>
            <a:p>
              <a:endParaRPr lang="zh-CN" altLang="en-US"/>
            </a:p>
          </p:txBody>
        </p:sp>
        <p:grpSp>
          <p:nvGrpSpPr>
            <p:cNvPr id="1073743905" name="组合 1073743904"/>
            <p:cNvGrpSpPr/>
            <p:nvPr/>
          </p:nvGrpSpPr>
          <p:grpSpPr>
            <a:xfrm>
              <a:off x="2415" y="9936"/>
              <a:ext cx="7328" cy="3210"/>
              <a:chOff x="2415" y="9936"/>
              <a:chExt cx="7328" cy="3210"/>
            </a:xfrm>
          </p:grpSpPr>
          <p:sp>
            <p:nvSpPr>
              <p:cNvPr id="1073743906" name="文本框 22"/>
              <p:cNvSpPr txBox="1"/>
              <p:nvPr/>
            </p:nvSpPr>
            <p:spPr>
              <a:xfrm>
                <a:off x="3053" y="10157"/>
                <a:ext cx="1588" cy="510"/>
              </a:xfrm>
              <a:prstGeom prst="rect">
                <a:avLst/>
              </a:prstGeom>
              <a:solidFill>
                <a:srgbClr val="FFFFFF"/>
              </a:solidFill>
              <a:ln w="9525" cap="flat" cmpd="sng">
                <a:solidFill>
                  <a:srgbClr val="000000"/>
                </a:solidFill>
                <a:prstDash val="solid"/>
                <a:miter/>
                <a:headEnd type="none" w="med" len="med"/>
                <a:tailEnd type="none" w="med" len="med"/>
              </a:ln>
            </p:spPr>
            <p:txBody>
              <a:bodyPr wrap="square"/>
              <a:p>
                <a:pPr indent="153035"/>
                <a:r>
                  <a:rPr lang="zh-CN" altLang="en-US"/>
                  <a:t>汇款人</a:t>
                </a:r>
                <a:endParaRPr lang="zh-CN" altLang="en-US"/>
              </a:p>
              <a:p>
                <a:endParaRPr lang="zh-CN" altLang="en-US"/>
              </a:p>
            </p:txBody>
          </p:sp>
          <p:grpSp>
            <p:nvGrpSpPr>
              <p:cNvPr id="1073743907" name="组合 1073743906"/>
              <p:cNvGrpSpPr/>
              <p:nvPr/>
            </p:nvGrpSpPr>
            <p:grpSpPr>
              <a:xfrm>
                <a:off x="2415" y="10875"/>
                <a:ext cx="2512" cy="2000"/>
                <a:chOff x="2415" y="10875"/>
                <a:chExt cx="2512" cy="2000"/>
              </a:xfrm>
            </p:grpSpPr>
            <p:sp>
              <p:nvSpPr>
                <p:cNvPr id="1073743908" name="线形标注 4 (无边框) 35"/>
                <p:cNvSpPr/>
                <p:nvPr/>
              </p:nvSpPr>
              <p:spPr>
                <a:xfrm>
                  <a:off x="4042" y="10875"/>
                  <a:ext cx="885" cy="1236"/>
                </a:xfrm>
                <a:prstGeom prst="callout3">
                  <a:avLst>
                    <a:gd name="adj1" fmla="val 41667"/>
                    <a:gd name="adj2" fmla="val 113560"/>
                    <a:gd name="adj3" fmla="val 41667"/>
                    <a:gd name="adj4" fmla="val 180676"/>
                    <a:gd name="adj5" fmla="val 41667"/>
                    <a:gd name="adj6" fmla="val 180676"/>
                    <a:gd name="adj7" fmla="val 41667"/>
                    <a:gd name="adj8" fmla="val 164407"/>
                  </a:avLst>
                </a:prstGeom>
                <a:solidFill>
                  <a:srgbClr val="FFFFFF"/>
                </a:solidFill>
                <a:ln w="15875">
                  <a:noFill/>
                </a:ln>
              </p:spPr>
              <p:txBody>
                <a:bodyPr wrap="square"/>
                <a:p>
                  <a:pPr indent="0"/>
                  <a:r>
                    <a:rPr lang="zh-CN" altLang="en-US"/>
                    <a:t>②银行即期汇票</a:t>
                  </a:r>
                  <a:endParaRPr lang="zh-CN" altLang="en-US"/>
                </a:p>
                <a:p>
                  <a:endParaRPr lang="zh-CN" altLang="en-US"/>
                </a:p>
              </p:txBody>
            </p:sp>
            <p:sp>
              <p:nvSpPr>
                <p:cNvPr id="1073743909" name="文本框 22"/>
                <p:cNvSpPr txBox="1"/>
                <p:nvPr/>
              </p:nvSpPr>
              <p:spPr>
                <a:xfrm>
                  <a:off x="3008" y="12365"/>
                  <a:ext cx="1588" cy="510"/>
                </a:xfrm>
                <a:prstGeom prst="rect">
                  <a:avLst/>
                </a:prstGeom>
                <a:solidFill>
                  <a:srgbClr val="FFFFFF"/>
                </a:solidFill>
                <a:ln w="9525" cap="flat" cmpd="sng">
                  <a:solidFill>
                    <a:srgbClr val="000000"/>
                  </a:solidFill>
                  <a:prstDash val="solid"/>
                  <a:miter/>
                  <a:headEnd type="none" w="med" len="med"/>
                  <a:tailEnd type="none" w="med" len="med"/>
                </a:ln>
              </p:spPr>
              <p:txBody>
                <a:bodyPr wrap="square"/>
                <a:p>
                  <a:pPr indent="153035"/>
                  <a:r>
                    <a:rPr lang="zh-CN" altLang="en-US"/>
                    <a:t>汇出行</a:t>
                  </a:r>
                  <a:endParaRPr lang="zh-CN" altLang="en-US"/>
                </a:p>
                <a:p>
                  <a:endParaRPr lang="zh-CN" altLang="en-US"/>
                </a:p>
              </p:txBody>
            </p:sp>
            <p:sp>
              <p:nvSpPr>
                <p:cNvPr id="1073743910" name="线形标注 2 (带强调线) 34"/>
                <p:cNvSpPr/>
                <p:nvPr/>
              </p:nvSpPr>
              <p:spPr>
                <a:xfrm>
                  <a:off x="2415" y="11025"/>
                  <a:ext cx="855" cy="996"/>
                </a:xfrm>
                <a:prstGeom prst="accentCallout1">
                  <a:avLst>
                    <a:gd name="adj1" fmla="val 18074"/>
                    <a:gd name="adj2" fmla="val 114037"/>
                    <a:gd name="adj3" fmla="val 45681"/>
                    <a:gd name="adj4" fmla="val 270875"/>
                  </a:avLst>
                </a:prstGeom>
                <a:solidFill>
                  <a:srgbClr val="FFFFFF"/>
                </a:solidFill>
                <a:ln w="15875">
                  <a:noFill/>
                </a:ln>
              </p:spPr>
              <p:txBody>
                <a:bodyPr wrap="square"/>
                <a:p>
                  <a:pPr indent="0"/>
                  <a:r>
                    <a:rPr lang="zh-CN" altLang="en-US"/>
                    <a:t>①票汇申请书</a:t>
                  </a:r>
                  <a:endParaRPr lang="zh-CN" altLang="en-US"/>
                </a:p>
                <a:p>
                  <a:endParaRPr lang="zh-CN" altLang="en-US"/>
                </a:p>
              </p:txBody>
            </p:sp>
          </p:grpSp>
          <p:grpSp>
            <p:nvGrpSpPr>
              <p:cNvPr id="1073743911" name="组合 1073743910"/>
              <p:cNvGrpSpPr/>
              <p:nvPr/>
            </p:nvGrpSpPr>
            <p:grpSpPr>
              <a:xfrm>
                <a:off x="3270" y="9936"/>
                <a:ext cx="6473" cy="3210"/>
                <a:chOff x="3270" y="9936"/>
                <a:chExt cx="6473" cy="3210"/>
              </a:xfrm>
            </p:grpSpPr>
            <p:sp>
              <p:nvSpPr>
                <p:cNvPr id="1073743912" name="线形标注 4 (无边框) 35"/>
                <p:cNvSpPr/>
                <p:nvPr/>
              </p:nvSpPr>
              <p:spPr>
                <a:xfrm>
                  <a:off x="8985" y="10875"/>
                  <a:ext cx="758" cy="1146"/>
                </a:xfrm>
                <a:prstGeom prst="callout3">
                  <a:avLst>
                    <a:gd name="adj1" fmla="val 47556"/>
                    <a:gd name="adj2" fmla="val 115833"/>
                    <a:gd name="adj3" fmla="val 47556"/>
                    <a:gd name="adj4" fmla="val 152505"/>
                    <a:gd name="adj5" fmla="val 47556"/>
                    <a:gd name="adj6" fmla="val 152505"/>
                    <a:gd name="adj7" fmla="val 47556"/>
                    <a:gd name="adj8" fmla="val 133509"/>
                  </a:avLst>
                </a:prstGeom>
                <a:solidFill>
                  <a:srgbClr val="FFFFFF"/>
                </a:solidFill>
                <a:ln w="15875">
                  <a:noFill/>
                </a:ln>
              </p:spPr>
              <p:txBody>
                <a:bodyPr wrap="square"/>
                <a:p>
                  <a:pPr indent="0"/>
                  <a:r>
                    <a:rPr lang="zh-CN" altLang="en-US"/>
                    <a:t>⑤</a:t>
                  </a:r>
                  <a:endParaRPr lang="zh-CN" altLang="en-US"/>
                </a:p>
                <a:p>
                  <a:pPr indent="0"/>
                  <a:r>
                    <a:rPr lang="zh-CN" altLang="en-US"/>
                    <a:t>解付</a:t>
                  </a:r>
                  <a:endParaRPr lang="zh-CN" altLang="en-US"/>
                </a:p>
                <a:p>
                  <a:endParaRPr lang="zh-CN" altLang="en-US"/>
                </a:p>
              </p:txBody>
            </p:sp>
            <p:sp>
              <p:nvSpPr>
                <p:cNvPr id="1073743913" name="线形标注 4 (无边框) 35"/>
                <p:cNvSpPr/>
                <p:nvPr/>
              </p:nvSpPr>
              <p:spPr>
                <a:xfrm>
                  <a:off x="7425" y="10652"/>
                  <a:ext cx="758" cy="1369"/>
                </a:xfrm>
                <a:prstGeom prst="callout3">
                  <a:avLst>
                    <a:gd name="adj1" fmla="val 56097"/>
                    <a:gd name="adj2" fmla="val 115833"/>
                    <a:gd name="adj3" fmla="val 56097"/>
                    <a:gd name="adj4" fmla="val 152505"/>
                    <a:gd name="adj5" fmla="val 56097"/>
                    <a:gd name="adj6" fmla="val 152505"/>
                    <a:gd name="adj7" fmla="val 56097"/>
                    <a:gd name="adj8" fmla="val 133509"/>
                  </a:avLst>
                </a:prstGeom>
                <a:solidFill>
                  <a:srgbClr val="FFFFFF"/>
                </a:solidFill>
                <a:ln w="15875">
                  <a:noFill/>
                </a:ln>
              </p:spPr>
              <p:txBody>
                <a:bodyPr wrap="square"/>
                <a:p>
                  <a:pPr indent="0">
                    <a:lnSpc>
                      <a:spcPct val="2000"/>
                    </a:lnSpc>
                  </a:pPr>
                  <a:r>
                    <a:rPr lang="zh-CN" altLang="en-US"/>
                    <a:t>④银行即期汇票</a:t>
                  </a:r>
                  <a:endParaRPr lang="zh-CN" altLang="en-US"/>
                </a:p>
                <a:p>
                  <a:pPr indent="133350"/>
                  <a:endParaRPr lang="zh-CN" altLang="en-US"/>
                </a:p>
                <a:p>
                  <a:endParaRPr lang="zh-CN" altLang="en-US"/>
                </a:p>
              </p:txBody>
            </p:sp>
            <p:grpSp>
              <p:nvGrpSpPr>
                <p:cNvPr id="1073743914" name="组合 1073743913"/>
                <p:cNvGrpSpPr/>
                <p:nvPr/>
              </p:nvGrpSpPr>
              <p:grpSpPr>
                <a:xfrm>
                  <a:off x="3270" y="9936"/>
                  <a:ext cx="6096" cy="3210"/>
                  <a:chOff x="3270" y="9936"/>
                  <a:chExt cx="6096" cy="3210"/>
                </a:xfrm>
              </p:grpSpPr>
              <p:cxnSp>
                <p:nvCxnSpPr>
                  <p:cNvPr id="1073743915" name="直接箭头连接符 1073743914"/>
                  <p:cNvCxnSpPr/>
                  <p:nvPr/>
                </p:nvCxnSpPr>
                <p:spPr>
                  <a:xfrm>
                    <a:off x="3270" y="10667"/>
                    <a:ext cx="0" cy="1683"/>
                  </a:xfrm>
                  <a:prstGeom prst="straightConnector1">
                    <a:avLst/>
                  </a:prstGeom>
                  <a:ln w="12700" cap="flat" cmpd="sng">
                    <a:solidFill>
                      <a:srgbClr val="000000"/>
                    </a:solidFill>
                    <a:prstDash val="solid"/>
                    <a:headEnd type="none" w="med" len="med"/>
                    <a:tailEnd type="triangle" w="med" len="med"/>
                  </a:ln>
                </p:spPr>
              </p:cxnSp>
              <p:cxnSp>
                <p:nvCxnSpPr>
                  <p:cNvPr id="1073743916" name="直接箭头连接符 1073743915"/>
                  <p:cNvCxnSpPr/>
                  <p:nvPr/>
                </p:nvCxnSpPr>
                <p:spPr>
                  <a:xfrm flipV="1">
                    <a:off x="4020" y="10667"/>
                    <a:ext cx="15" cy="1683"/>
                  </a:xfrm>
                  <a:prstGeom prst="straightConnector1">
                    <a:avLst/>
                  </a:prstGeom>
                  <a:ln w="12700" cap="flat" cmpd="sng">
                    <a:solidFill>
                      <a:srgbClr val="000000"/>
                    </a:solidFill>
                    <a:prstDash val="solid"/>
                    <a:headEnd type="none" w="med" len="med"/>
                    <a:tailEnd type="triangle" w="med" len="med"/>
                  </a:ln>
                </p:spPr>
              </p:cxnSp>
              <p:grpSp>
                <p:nvGrpSpPr>
                  <p:cNvPr id="1073743917" name="组合 1073743916"/>
                  <p:cNvGrpSpPr/>
                  <p:nvPr/>
                </p:nvGrpSpPr>
                <p:grpSpPr>
                  <a:xfrm>
                    <a:off x="4611" y="9936"/>
                    <a:ext cx="4755" cy="3210"/>
                    <a:chOff x="4611" y="9936"/>
                    <a:chExt cx="4755" cy="3210"/>
                  </a:xfrm>
                </p:grpSpPr>
                <p:sp>
                  <p:nvSpPr>
                    <p:cNvPr id="1073743918" name="线形标注 4 (无边框) 35"/>
                    <p:cNvSpPr/>
                    <p:nvPr/>
                  </p:nvSpPr>
                  <p:spPr>
                    <a:xfrm>
                      <a:off x="5542" y="12740"/>
                      <a:ext cx="1200" cy="406"/>
                    </a:xfrm>
                    <a:prstGeom prst="callout3">
                      <a:avLst>
                        <a:gd name="adj1" fmla="val 44333"/>
                        <a:gd name="adj2" fmla="val 110000"/>
                        <a:gd name="adj3" fmla="val 44333"/>
                        <a:gd name="adj4" fmla="val 159500"/>
                        <a:gd name="adj5" fmla="val 40639"/>
                        <a:gd name="adj6" fmla="val 159500"/>
                        <a:gd name="adj7" fmla="val 36944"/>
                        <a:gd name="adj8" fmla="val 147500"/>
                      </a:avLst>
                    </a:prstGeom>
                    <a:solidFill>
                      <a:srgbClr val="FFFFFF"/>
                    </a:solidFill>
                    <a:ln w="15875">
                      <a:noFill/>
                    </a:ln>
                  </p:spPr>
                  <p:txBody>
                    <a:bodyPr wrap="square"/>
                    <a:p>
                      <a:pPr indent="0"/>
                      <a:r>
                        <a:rPr lang="zh-CN" altLang="en-US"/>
                        <a:t>⑥付讫通知</a:t>
                      </a:r>
                      <a:endParaRPr lang="zh-CN" altLang="en-US"/>
                    </a:p>
                    <a:p>
                      <a:pPr indent="133350"/>
                      <a:endParaRPr lang="zh-CN" altLang="en-US"/>
                    </a:p>
                    <a:p>
                      <a:endParaRPr lang="zh-CN" altLang="en-US"/>
                    </a:p>
                  </p:txBody>
                </p:sp>
                <p:grpSp>
                  <p:nvGrpSpPr>
                    <p:cNvPr id="1073743919" name="组合 1073743918"/>
                    <p:cNvGrpSpPr/>
                    <p:nvPr/>
                  </p:nvGrpSpPr>
                  <p:grpSpPr>
                    <a:xfrm>
                      <a:off x="4611" y="9936"/>
                      <a:ext cx="4755" cy="2969"/>
                      <a:chOff x="4611" y="9936"/>
                      <a:chExt cx="4755" cy="2969"/>
                    </a:xfrm>
                  </p:grpSpPr>
                  <p:sp>
                    <p:nvSpPr>
                      <p:cNvPr id="1073743920" name="文本框 22"/>
                      <p:cNvSpPr txBox="1"/>
                      <p:nvPr/>
                    </p:nvSpPr>
                    <p:spPr>
                      <a:xfrm>
                        <a:off x="7778" y="10082"/>
                        <a:ext cx="1588" cy="510"/>
                      </a:xfrm>
                      <a:prstGeom prst="rect">
                        <a:avLst/>
                      </a:prstGeom>
                      <a:solidFill>
                        <a:srgbClr val="FFFFFF"/>
                      </a:solidFill>
                      <a:ln w="9525" cap="flat" cmpd="sng">
                        <a:solidFill>
                          <a:srgbClr val="000000"/>
                        </a:solidFill>
                        <a:prstDash val="solid"/>
                        <a:miter/>
                        <a:headEnd type="none" w="med" len="med"/>
                        <a:tailEnd type="none" w="med" len="med"/>
                      </a:ln>
                    </p:spPr>
                    <p:txBody>
                      <a:bodyPr wrap="square"/>
                      <a:p>
                        <a:pPr indent="153035"/>
                        <a:r>
                          <a:rPr lang="zh-CN" altLang="en-US"/>
                          <a:t>收款人</a:t>
                        </a:r>
                        <a:endParaRPr lang="zh-CN" altLang="en-US"/>
                      </a:p>
                      <a:p>
                        <a:endParaRPr lang="zh-CN" altLang="en-US"/>
                      </a:p>
                    </p:txBody>
                  </p:sp>
                  <p:sp>
                    <p:nvSpPr>
                      <p:cNvPr id="1073743921" name="文本框 22"/>
                      <p:cNvSpPr txBox="1"/>
                      <p:nvPr/>
                    </p:nvSpPr>
                    <p:spPr>
                      <a:xfrm>
                        <a:off x="7733" y="12395"/>
                        <a:ext cx="1588" cy="510"/>
                      </a:xfrm>
                      <a:prstGeom prst="rect">
                        <a:avLst/>
                      </a:prstGeom>
                      <a:solidFill>
                        <a:srgbClr val="FFFFFF"/>
                      </a:solidFill>
                      <a:ln w="9525" cap="flat" cmpd="sng">
                        <a:solidFill>
                          <a:srgbClr val="000000"/>
                        </a:solidFill>
                        <a:prstDash val="solid"/>
                        <a:miter/>
                        <a:headEnd type="none" w="med" len="med"/>
                        <a:tailEnd type="none" w="med" len="med"/>
                      </a:ln>
                    </p:spPr>
                    <p:txBody>
                      <a:bodyPr wrap="square"/>
                      <a:p>
                        <a:pPr indent="153035"/>
                        <a:r>
                          <a:rPr lang="zh-CN" altLang="en-US"/>
                          <a:t>汇入行</a:t>
                        </a:r>
                        <a:endParaRPr lang="zh-CN" altLang="en-US"/>
                      </a:p>
                      <a:p>
                        <a:endParaRPr lang="zh-CN" altLang="en-US"/>
                      </a:p>
                    </p:txBody>
                  </p:sp>
                  <p:sp>
                    <p:nvSpPr>
                      <p:cNvPr id="1073743922" name="线形标注 1 37"/>
                      <p:cNvSpPr/>
                      <p:nvPr/>
                    </p:nvSpPr>
                    <p:spPr>
                      <a:xfrm>
                        <a:off x="5100" y="9936"/>
                        <a:ext cx="1905" cy="489"/>
                      </a:xfrm>
                      <a:prstGeom prst="borderCallout1">
                        <a:avLst>
                          <a:gd name="adj1" fmla="val -24542"/>
                          <a:gd name="adj2" fmla="val 90551"/>
                          <a:gd name="adj3" fmla="val -24542"/>
                          <a:gd name="adj4" fmla="val 15278"/>
                        </a:avLst>
                      </a:prstGeom>
                      <a:solidFill>
                        <a:srgbClr val="FFFFFF"/>
                      </a:solidFill>
                      <a:ln w="15875">
                        <a:noFill/>
                      </a:ln>
                    </p:spPr>
                    <p:txBody>
                      <a:bodyPr wrap="square"/>
                      <a:p>
                        <a:pPr indent="114300"/>
                        <a:r>
                          <a:rPr lang="zh-CN" altLang="en-US"/>
                          <a:t>③银行即期汇票</a:t>
                        </a:r>
                        <a:endParaRPr lang="zh-CN" altLang="en-US"/>
                      </a:p>
                      <a:p>
                        <a:endParaRPr lang="zh-CN" altLang="en-US"/>
                      </a:p>
                    </p:txBody>
                  </p:sp>
                  <p:cxnSp>
                    <p:nvCxnSpPr>
                      <p:cNvPr id="1073743923" name="直接箭头连接符 1073743922"/>
                      <p:cNvCxnSpPr/>
                      <p:nvPr/>
                    </p:nvCxnSpPr>
                    <p:spPr>
                      <a:xfrm>
                        <a:off x="4641" y="10382"/>
                        <a:ext cx="3092" cy="19"/>
                      </a:xfrm>
                      <a:prstGeom prst="straightConnector1">
                        <a:avLst/>
                      </a:prstGeom>
                      <a:ln w="12700" cap="flat" cmpd="sng">
                        <a:solidFill>
                          <a:srgbClr val="000000"/>
                        </a:solidFill>
                        <a:prstDash val="solid"/>
                        <a:headEnd type="none" w="med" len="med"/>
                        <a:tailEnd type="triangle" w="med" len="med"/>
                      </a:ln>
                    </p:spPr>
                  </p:cxnSp>
                  <p:cxnSp>
                    <p:nvCxnSpPr>
                      <p:cNvPr id="1073743924" name="直接箭头连接符 1073743923"/>
                      <p:cNvCxnSpPr/>
                      <p:nvPr/>
                    </p:nvCxnSpPr>
                    <p:spPr>
                      <a:xfrm>
                        <a:off x="4611" y="12467"/>
                        <a:ext cx="3092" cy="19"/>
                      </a:xfrm>
                      <a:prstGeom prst="straightConnector1">
                        <a:avLst/>
                      </a:prstGeom>
                      <a:ln w="12700" cap="flat" cmpd="sng">
                        <a:solidFill>
                          <a:srgbClr val="000000"/>
                        </a:solidFill>
                        <a:prstDash val="solid"/>
                        <a:headEnd type="none" w="med" len="med"/>
                        <a:tailEnd type="triangle" w="med" len="med"/>
                      </a:ln>
                    </p:spPr>
                  </p:cxnSp>
                  <p:cxnSp>
                    <p:nvCxnSpPr>
                      <p:cNvPr id="1073743925" name="直接箭头连接符 1073743924"/>
                      <p:cNvCxnSpPr/>
                      <p:nvPr/>
                    </p:nvCxnSpPr>
                    <p:spPr>
                      <a:xfrm flipH="1">
                        <a:off x="4611" y="12735"/>
                        <a:ext cx="3092" cy="1"/>
                      </a:xfrm>
                      <a:prstGeom prst="straightConnector1">
                        <a:avLst/>
                      </a:prstGeom>
                      <a:ln w="12700" cap="flat" cmpd="sng">
                        <a:solidFill>
                          <a:srgbClr val="000000"/>
                        </a:solidFill>
                        <a:prstDash val="solid"/>
                        <a:headEnd type="none" w="med" len="med"/>
                        <a:tailEnd type="triangle" w="med" len="med"/>
                      </a:ln>
                    </p:spPr>
                  </p:cxnSp>
                  <p:cxnSp>
                    <p:nvCxnSpPr>
                      <p:cNvPr id="1073743926" name="直接箭头连接符 1073743925"/>
                      <p:cNvCxnSpPr/>
                      <p:nvPr/>
                    </p:nvCxnSpPr>
                    <p:spPr>
                      <a:xfrm flipV="1">
                        <a:off x="9015" y="10652"/>
                        <a:ext cx="15" cy="1683"/>
                      </a:xfrm>
                      <a:prstGeom prst="straightConnector1">
                        <a:avLst/>
                      </a:prstGeom>
                      <a:ln w="12700" cap="flat" cmpd="sng">
                        <a:solidFill>
                          <a:srgbClr val="000000"/>
                        </a:solidFill>
                        <a:prstDash val="solid"/>
                        <a:headEnd type="none" w="med" len="med"/>
                        <a:tailEnd type="triangle" w="med" len="med"/>
                      </a:ln>
                    </p:spPr>
                  </p:cxnSp>
                  <p:cxnSp>
                    <p:nvCxnSpPr>
                      <p:cNvPr id="1073743927" name="直接箭头连接符 1073743926"/>
                      <p:cNvCxnSpPr/>
                      <p:nvPr/>
                    </p:nvCxnSpPr>
                    <p:spPr>
                      <a:xfrm>
                        <a:off x="8130" y="10652"/>
                        <a:ext cx="0" cy="1683"/>
                      </a:xfrm>
                      <a:prstGeom prst="straightConnector1">
                        <a:avLst/>
                      </a:prstGeom>
                      <a:ln w="12700" cap="flat" cmpd="sng">
                        <a:solidFill>
                          <a:srgbClr val="000000"/>
                        </a:solidFill>
                        <a:prstDash val="solid"/>
                        <a:headEnd type="none" w="med" len="med"/>
                        <a:tailEnd type="triangle" w="med" len="med"/>
                      </a:ln>
                    </p:spPr>
                  </p:cxnSp>
                </p:grpSp>
              </p:grpSp>
            </p:grpSp>
          </p:grpSp>
        </p:gr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p>
            <a:r>
              <a:rPr lang="zh-CN" altLang="en-US"/>
              <a:t>（ 一 ） 托收方式的含义</a:t>
            </a:r>
            <a:endParaRPr lang="zh-CN" altLang="en-US"/>
          </a:p>
          <a:p>
            <a:r>
              <a:rPr lang="zh-CN" altLang="en-US"/>
              <a:t>托收是国际结算的基本方式之 一 。它是指债权人 （ 一 般为出口商） 为了取得因商 品 、劳务或其他交易引起的应收款项 ， 开立汇票或其他金融单据 ，单独或连同商业单据 一起交给本地银行 ， 委托该银行通过其在国外的分行或代理行向债务人 （ 一 般为进口 商） 收取相应款项的方式 。</a:t>
            </a:r>
            <a:endParaRPr lang="zh-CN" altLang="en-US"/>
          </a:p>
        </p:txBody>
      </p:sp>
      <p:sp>
        <p:nvSpPr>
          <p:cNvPr id="3" name="标题 2"/>
          <p:cNvSpPr>
            <a:spLocks noGrp="1"/>
          </p:cNvSpPr>
          <p:nvPr>
            <p:ph type="title"/>
          </p:nvPr>
        </p:nvSpPr>
        <p:spPr/>
        <p:txBody>
          <a:bodyPr/>
          <a:p>
            <a:r>
              <a:rPr lang="zh-CN" altLang="en-US">
                <a:sym typeface="+mn-ea"/>
              </a:rPr>
              <a:t>二 、托收</a:t>
            </a:r>
            <a:endParaRPr lang="zh-CN" altLang="en-US"/>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a:xfrm>
            <a:off x="457200" y="1192530"/>
            <a:ext cx="8392160" cy="5365115"/>
          </a:xfrm>
        </p:spPr>
        <p:txBody>
          <a:bodyPr>
            <a:noAutofit/>
          </a:bodyPr>
          <a:p>
            <a:r>
              <a:rPr lang="zh-CN" altLang="en-US" sz="1400"/>
              <a:t>（ 二） 托收方式有关当事人及责任</a:t>
            </a:r>
            <a:endParaRPr lang="zh-CN" altLang="en-US" sz="1400"/>
          </a:p>
          <a:p>
            <a:r>
              <a:rPr lang="zh-CN" altLang="en-US" sz="1400"/>
              <a:t>托收业务中的当事人主要由委托人 、托收行 、代收行和付款人四个方面组成 。有些 情况下还会出现提示行 、需要时代理人等当事人 ，他们的责任主要如下：</a:t>
            </a:r>
            <a:endParaRPr lang="zh-CN" altLang="en-US" sz="1400"/>
          </a:p>
          <a:p>
            <a:r>
              <a:rPr lang="zh-CN" altLang="en-US" sz="1400"/>
              <a:t>1 .  委托人</a:t>
            </a:r>
            <a:endParaRPr lang="zh-CN" altLang="en-US" sz="1400"/>
          </a:p>
          <a:p>
            <a:r>
              <a:rPr lang="zh-CN" altLang="en-US" sz="1400"/>
              <a:t>委托人通常是债权人（ 出口商），是指由其开立汇票或其他金融单据 ， 委托托收行 办理款项托收的人 。主要承担两方面的责任： 一方面是履行与进口商签订的贸易合同的 责任 ，按照合同的规定保质保量按时装运货物 ， 提供与合同相符的单据 ；另一方面履行 与托收银行签订委托代理合同的责任 ，填写 《出口托收委托申请书》， 向托收行作出明 确的托收指示 、提交相关的单据 、交纳应承担的托收费用等 。</a:t>
            </a:r>
            <a:endParaRPr lang="zh-CN" altLang="en-US" sz="1400"/>
          </a:p>
          <a:p>
            <a:r>
              <a:rPr lang="zh-CN" altLang="en-US" sz="1400"/>
              <a:t>2 .  托收行</a:t>
            </a:r>
            <a:endParaRPr lang="zh-CN" altLang="en-US" sz="1400"/>
          </a:p>
          <a:p>
            <a:r>
              <a:rPr lang="zh-CN" altLang="en-US" sz="1400"/>
              <a:t>托收行是指接受委托人的委托 ， 转托其国外分行或代理行向 债 务 人 收 取 款 项 的 银 行 。其主要职责是执行委托人的指示 ， 对委托申请书和单据进行审查并 缮 制 托 收 委 托 书 ，在收回款项后及时解付给委托人 。</a:t>
            </a:r>
            <a:endParaRPr lang="zh-CN" altLang="en-US" sz="1400"/>
          </a:p>
          <a:p>
            <a:r>
              <a:rPr lang="zh-CN" altLang="en-US" sz="1400"/>
              <a:t>3 .  代收行</a:t>
            </a:r>
            <a:endParaRPr lang="zh-CN" altLang="en-US" sz="1400"/>
          </a:p>
          <a:p>
            <a:r>
              <a:rPr lang="zh-CN" altLang="en-US" sz="1400"/>
              <a:t>代收行是指接受托收行的委托 ，代其向付款人收取款项的银行 。代收行应审查 、核 对并保管好收到的单据 ， 及时向托收行汇报代收情况 ， 向债务人收取款 项 并 划 拨 给 托 收行 。</a:t>
            </a:r>
            <a:endParaRPr lang="zh-CN" altLang="en-US" sz="1400"/>
          </a:p>
          <a:p>
            <a:r>
              <a:rPr lang="zh-CN" altLang="en-US" sz="1400"/>
              <a:t>4 .  付款人</a:t>
            </a:r>
            <a:endParaRPr lang="zh-CN" altLang="en-US" sz="1400"/>
          </a:p>
          <a:p>
            <a:r>
              <a:rPr lang="zh-CN" altLang="en-US" sz="1400"/>
              <a:t>付款人通常是债务人（ 进口商）， 是根据代收行的指示和要求向代收行付款的人 。 其基本责任是在审查并接受单据后履行付款义务 。</a:t>
            </a:r>
            <a:endParaRPr lang="zh-CN" altLang="en-US" sz="1400"/>
          </a:p>
          <a:p>
            <a:r>
              <a:rPr lang="zh-CN" altLang="en-US" sz="1400"/>
              <a:t>5 .  需要时代理人</a:t>
            </a:r>
            <a:endParaRPr lang="zh-CN" altLang="en-US" sz="1400"/>
          </a:p>
          <a:p>
            <a:r>
              <a:rPr lang="zh-CN" altLang="en-US" sz="1400"/>
              <a:t>需要时代理人是指经委托人指定于发生拒付时在付款地代为办理货物存放 、保险 、 转售 、运回等事宜的人 。</a:t>
            </a:r>
            <a:endParaRPr lang="zh-CN" altLang="en-US" sz="1400"/>
          </a:p>
        </p:txBody>
      </p:sp>
      <p:sp>
        <p:nvSpPr>
          <p:cNvPr id="3" name="标题 2"/>
          <p:cNvSpPr>
            <a:spLocks noGrp="1"/>
          </p:cNvSpPr>
          <p:nvPr>
            <p:ph type="title"/>
          </p:nvPr>
        </p:nvSpPr>
        <p:spPr/>
        <p:txBody>
          <a:bodyPr/>
          <a:p>
            <a:r>
              <a:rPr lang="zh-CN" altLang="en-US">
                <a:sym typeface="+mn-ea"/>
              </a:rPr>
              <a:t>二 、托收</a:t>
            </a:r>
            <a:endParaRPr lang="zh-CN" altLang="en-US"/>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normAutofit fontScale="60000"/>
          </a:bodyPr>
          <a:p>
            <a:r>
              <a:rPr lang="zh-CN" altLang="en-US"/>
              <a:t>（ 三） 托收方式的种类</a:t>
            </a:r>
            <a:endParaRPr lang="zh-CN" altLang="en-US"/>
          </a:p>
          <a:p>
            <a:r>
              <a:rPr lang="zh-CN" altLang="en-US"/>
              <a:t>1 .  按照是否附有商业单据 ，托收可分为跟单托收和光票托收</a:t>
            </a:r>
            <a:endParaRPr lang="zh-CN" altLang="en-US"/>
          </a:p>
          <a:p>
            <a:r>
              <a:rPr lang="zh-CN" altLang="en-US"/>
              <a:t>跟单托收是指委托人将金融单据连同商业单据或不带金融单据的商业单据交给托收 行 ， 委托其代为向付款人收取货款的一种托收方式 。光票托收是指委托人将不附带任何 商业单据的金融单据交给托收行 ， 委托其向付款人收取款项的一种托收方式 。</a:t>
            </a:r>
            <a:endParaRPr lang="zh-CN" altLang="en-US"/>
          </a:p>
          <a:p>
            <a:r>
              <a:rPr lang="zh-CN" altLang="en-US"/>
              <a:t>2 .  按照不同的交单条件 ，跟单托收又可分为付款交单和承兑交单</a:t>
            </a:r>
            <a:endParaRPr lang="zh-CN" altLang="en-US"/>
          </a:p>
          <a:p>
            <a:r>
              <a:rPr lang="zh-CN" altLang="en-US"/>
              <a:t>付款交单  ( D/P)  是指代收行只有在付款人付清货款后才将商业单据交给付款人的  托收方式 。按照不同的付款期限 ，付款交单又分为即期付款交单和远期付款交单 。 即期  付款交单是指委托人开具即期汇票 ， 委托托收行通过代收行向付款人提示汇票和单据， 付款人在审核单据无误后 ， 当即付款 。远期付款交单是指委托人开具远期汇票 ， 委托托  收行通过代收行向付款人提示汇票和商业单据 ，付款人在审核单据无误后在汇票上履行  承兑手续 ，并于汇票到期日付款赎单 。在付款人承兑后 ， 汇票到期日以前 ， 由代收行保  管汇票和商业单据 。承兑交单是指代收行在付款人在远期汇票上履行承兑手续后即将商  业单据交给付款人的托收方式 。</a:t>
            </a:r>
            <a:endParaRPr lang="zh-CN" altLang="en-US"/>
          </a:p>
        </p:txBody>
      </p:sp>
      <p:sp>
        <p:nvSpPr>
          <p:cNvPr id="3" name="标题 2"/>
          <p:cNvSpPr>
            <a:spLocks noGrp="1"/>
          </p:cNvSpPr>
          <p:nvPr>
            <p:ph type="title"/>
          </p:nvPr>
        </p:nvSpPr>
        <p:spPr/>
        <p:txBody>
          <a:bodyPr/>
          <a:p>
            <a:r>
              <a:rPr lang="zh-CN" altLang="en-US">
                <a:sym typeface="+mn-ea"/>
              </a:rPr>
              <a:t>二 、托收</a:t>
            </a:r>
            <a:endParaRPr lang="zh-CN"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p>
            <a:r>
              <a:rPr lang="zh-CN" altLang="en-US"/>
              <a:t>（ 一 ） 国际结算的含义</a:t>
            </a:r>
            <a:endParaRPr lang="zh-CN" altLang="en-US"/>
          </a:p>
          <a:p>
            <a:r>
              <a:rPr lang="zh-CN" altLang="en-US"/>
              <a:t>国际结算（International settlement）是指处于不同国家的当事人（包括个人、企业、其他法人组织或政府），由于商品买卖、服务供应、资金调拨、国际借贷等原因，通过银行办理的两国间货币收付业务。</a:t>
            </a:r>
            <a:endParaRPr lang="zh-CN" altLang="en-US"/>
          </a:p>
        </p:txBody>
      </p:sp>
      <p:sp>
        <p:nvSpPr>
          <p:cNvPr id="3" name="标题 2"/>
          <p:cNvSpPr>
            <a:spLocks noGrp="1"/>
          </p:cNvSpPr>
          <p:nvPr>
            <p:ph type="title"/>
          </p:nvPr>
        </p:nvSpPr>
        <p:spPr/>
        <p:txBody>
          <a:bodyPr/>
          <a:p>
            <a:r>
              <a:rPr lang="zh-CN" altLang="en-US">
                <a:sym typeface="+mn-ea"/>
              </a:rPr>
              <a:t>一 、国际结算的含义及特点</a:t>
            </a:r>
            <a:endParaRPr lang="zh-CN" altLang="en-US"/>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a:xfrm>
            <a:off x="457200" y="1481455"/>
            <a:ext cx="8229600" cy="5229225"/>
          </a:xfrm>
        </p:spPr>
        <p:txBody>
          <a:bodyPr>
            <a:normAutofit fontScale="90000"/>
          </a:bodyPr>
          <a:p>
            <a:pPr algn="l"/>
            <a:r>
              <a:rPr lang="zh-CN" altLang="en-US"/>
              <a:t>（ 四） 托收方式的业务流程</a:t>
            </a:r>
            <a:endParaRPr lang="zh-CN" altLang="en-US"/>
          </a:p>
          <a:p>
            <a:pPr algn="l"/>
            <a:r>
              <a:rPr lang="zh-CN" altLang="en-US"/>
              <a:t>国际托收的业务流程如图 8-4 所示：</a:t>
            </a:r>
            <a:endParaRPr lang="zh-CN" altLang="en-US"/>
          </a:p>
          <a:p>
            <a:pPr algn="l"/>
            <a:endParaRPr lang="zh-CN" altLang="en-US"/>
          </a:p>
          <a:p>
            <a:pPr algn="l"/>
            <a:endParaRPr lang="zh-CN" altLang="en-US"/>
          </a:p>
          <a:p>
            <a:pPr algn="l"/>
            <a:endParaRPr lang="zh-CN" altLang="en-US"/>
          </a:p>
          <a:p>
            <a:pPr algn="l"/>
            <a:endParaRPr lang="zh-CN" altLang="en-US"/>
          </a:p>
          <a:p>
            <a:pPr algn="l"/>
            <a:endParaRPr lang="zh-CN" altLang="en-US"/>
          </a:p>
          <a:p>
            <a:pPr algn="l"/>
            <a:endParaRPr lang="zh-CN" altLang="en-US"/>
          </a:p>
          <a:p>
            <a:pPr algn="l"/>
            <a:endParaRPr lang="zh-CN" altLang="en-US"/>
          </a:p>
          <a:p>
            <a:pPr algn="l"/>
            <a:endParaRPr lang="zh-CN" altLang="en-US"/>
          </a:p>
          <a:p>
            <a:pPr algn="l"/>
            <a:endParaRPr lang="zh-CN" altLang="en-US"/>
          </a:p>
          <a:p>
            <a:pPr algn="ctr"/>
            <a:r>
              <a:rPr lang="zh-CN" altLang="en-US"/>
              <a:t>图 8-4    托收的流程</a:t>
            </a:r>
            <a:endParaRPr lang="zh-CN" altLang="en-US"/>
          </a:p>
        </p:txBody>
      </p:sp>
      <p:sp>
        <p:nvSpPr>
          <p:cNvPr id="3" name="标题 2"/>
          <p:cNvSpPr>
            <a:spLocks noGrp="1"/>
          </p:cNvSpPr>
          <p:nvPr>
            <p:ph type="title"/>
          </p:nvPr>
        </p:nvSpPr>
        <p:spPr/>
        <p:txBody>
          <a:bodyPr/>
          <a:p>
            <a:r>
              <a:rPr lang="zh-CN" altLang="en-US">
                <a:sym typeface="+mn-ea"/>
              </a:rPr>
              <a:t>二 、托收</a:t>
            </a:r>
            <a:endParaRPr lang="zh-CN" altLang="en-US"/>
          </a:p>
        </p:txBody>
      </p:sp>
      <p:pic>
        <p:nvPicPr>
          <p:cNvPr id="-2147482531" name="图片 -2147482532" descr="跟单托收业务流程"/>
          <p:cNvPicPr>
            <a:picLocks noChangeAspect="1"/>
          </p:cNvPicPr>
          <p:nvPr/>
        </p:nvPicPr>
        <p:blipFill>
          <a:blip r:embed="rId1"/>
          <a:stretch>
            <a:fillRect/>
          </a:stretch>
        </p:blipFill>
        <p:spPr>
          <a:xfrm>
            <a:off x="1600200" y="2524760"/>
            <a:ext cx="5838825" cy="3368675"/>
          </a:xfrm>
          <a:prstGeom prst="rect">
            <a:avLst/>
          </a:prstGeom>
          <a:noFill/>
          <a:ln w="9525">
            <a:noFill/>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normAutofit lnSpcReduction="20000"/>
          </a:bodyPr>
          <a:p>
            <a:r>
              <a:rPr lang="zh-CN" altLang="en-US"/>
              <a:t>（ 五） 托收方式特点</a:t>
            </a:r>
            <a:endParaRPr lang="zh-CN" altLang="en-US"/>
          </a:p>
          <a:p>
            <a:r>
              <a:rPr lang="zh-CN" altLang="en-US"/>
              <a:t>托收方式的特点有如下几点：</a:t>
            </a:r>
            <a:endParaRPr lang="zh-CN" altLang="en-US"/>
          </a:p>
          <a:p>
            <a:r>
              <a:rPr lang="zh-CN" altLang="en-US"/>
              <a:t>1 .  托收方式以商业信用为基础 ， 托收过程中委托人能否按期收回货款 ， 完全取决 于付款人的信用 ，银行不承担任何责任；</a:t>
            </a:r>
            <a:endParaRPr lang="zh-CN" altLang="en-US"/>
          </a:p>
          <a:p>
            <a:r>
              <a:rPr lang="zh-CN" altLang="en-US"/>
              <a:t>2 .  与汇款方式相比较 ，托收方式相对安全 ， 跟单托收中委托人可以通过控制物权 单据的方式来控制货权 ，一般不会遭受钱货两空的损失；</a:t>
            </a:r>
            <a:endParaRPr lang="zh-CN" altLang="en-US"/>
          </a:p>
          <a:p>
            <a:r>
              <a:rPr lang="zh-CN" altLang="en-US"/>
              <a:t>3 .  托收方式的业务流程较信用证方式操作简便 ，所需时间短 ， 费用也较低； </a:t>
            </a:r>
            <a:endParaRPr lang="zh-CN" altLang="en-US"/>
          </a:p>
          <a:p>
            <a:r>
              <a:rPr lang="zh-CN" altLang="en-US"/>
              <a:t>4 .  托收方式中 ， 委托人的资金负担较重 ， 风险及资金的负担较不平衡 。</a:t>
            </a:r>
            <a:endParaRPr lang="zh-CN" altLang="en-US"/>
          </a:p>
        </p:txBody>
      </p:sp>
      <p:sp>
        <p:nvSpPr>
          <p:cNvPr id="3" name="标题 2"/>
          <p:cNvSpPr>
            <a:spLocks noGrp="1"/>
          </p:cNvSpPr>
          <p:nvPr>
            <p:ph type="title"/>
          </p:nvPr>
        </p:nvSpPr>
        <p:spPr/>
        <p:txBody>
          <a:bodyPr/>
          <a:p>
            <a:r>
              <a:rPr lang="zh-CN" altLang="en-US">
                <a:sym typeface="+mn-ea"/>
              </a:rPr>
              <a:t>二 、托收</a:t>
            </a:r>
            <a:endParaRPr lang="zh-CN" altLang="en-US"/>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p>
            <a:r>
              <a:rPr lang="zh-CN" altLang="en-US"/>
              <a:t>一 、信用证</a:t>
            </a:r>
            <a:endParaRPr lang="zh-CN" altLang="en-US"/>
          </a:p>
          <a:p>
            <a:r>
              <a:rPr lang="zh-CN" altLang="en-US"/>
              <a:t>二 、银行保函与备用信用证</a:t>
            </a:r>
            <a:endParaRPr lang="zh-CN" altLang="en-US"/>
          </a:p>
          <a:p>
            <a:r>
              <a:rPr lang="zh-CN" altLang="en-US"/>
              <a:t>三 、国际保理业务</a:t>
            </a:r>
            <a:endParaRPr lang="zh-CN" altLang="en-US"/>
          </a:p>
          <a:p>
            <a:r>
              <a:rPr lang="zh-CN" altLang="en-US"/>
              <a:t>四 、包买票据业务</a:t>
            </a:r>
            <a:endParaRPr lang="zh-CN" altLang="en-US"/>
          </a:p>
        </p:txBody>
      </p:sp>
      <p:sp>
        <p:nvSpPr>
          <p:cNvPr id="3" name="标题 2"/>
          <p:cNvSpPr>
            <a:spLocks noGrp="1"/>
          </p:cNvSpPr>
          <p:nvPr>
            <p:ph type="title"/>
          </p:nvPr>
        </p:nvSpPr>
        <p:spPr/>
        <p:txBody>
          <a:bodyPr>
            <a:normAutofit fontScale="90000"/>
          </a:bodyPr>
          <a:p>
            <a:r>
              <a:rPr lang="zh-CN" altLang="en-US"/>
              <a:t>第四节    国际结算方式—</a:t>
            </a:r>
            <a:br>
              <a:rPr lang="zh-CN" altLang="en-US"/>
            </a:br>
            <a:r>
              <a:rPr lang="zh-CN" altLang="en-US"/>
              <a:t>银行信用的结算方式</a:t>
            </a:r>
            <a:endParaRPr lang="zh-CN" altLang="en-US"/>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p>
            <a:r>
              <a:rPr lang="zh-CN" altLang="en-US"/>
              <a:t>（ 一 ） 信用证的含义</a:t>
            </a:r>
            <a:endParaRPr lang="zh-CN" altLang="en-US"/>
          </a:p>
          <a:p>
            <a:r>
              <a:rPr lang="zh-CN" altLang="en-US"/>
              <a:t>信用证（Letter of Credit，简称L/C），指开证行根据开证申请人的请求和指示，向受益人开具的载有一定金额、并在一定期限内凭规定的单据承诺付款的书面文件。</a:t>
            </a:r>
            <a:endParaRPr lang="zh-CN" altLang="en-US"/>
          </a:p>
          <a:p>
            <a:endParaRPr lang="zh-CN" altLang="en-US"/>
          </a:p>
        </p:txBody>
      </p:sp>
      <p:sp>
        <p:nvSpPr>
          <p:cNvPr id="3" name="标题 2"/>
          <p:cNvSpPr>
            <a:spLocks noGrp="1"/>
          </p:cNvSpPr>
          <p:nvPr>
            <p:ph type="title"/>
          </p:nvPr>
        </p:nvSpPr>
        <p:spPr/>
        <p:txBody>
          <a:bodyPr/>
          <a:p>
            <a:r>
              <a:rPr lang="zh-CN" altLang="en-US">
                <a:sym typeface="+mn-ea"/>
              </a:rPr>
              <a:t>一 、信用证</a:t>
            </a:r>
            <a:endParaRPr lang="zh-CN" altLang="en-US"/>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normAutofit fontScale="90000" lnSpcReduction="10000"/>
          </a:bodyPr>
          <a:p>
            <a:r>
              <a:rPr lang="zh-CN" altLang="en-US"/>
              <a:t>（ 二） 信用证的特点和作用</a:t>
            </a:r>
            <a:endParaRPr lang="zh-CN" altLang="en-US"/>
          </a:p>
          <a:p>
            <a:r>
              <a:rPr lang="zh-CN" altLang="en-US"/>
              <a:t>1 .  信用证的特点</a:t>
            </a:r>
            <a:endParaRPr lang="zh-CN" altLang="en-US"/>
          </a:p>
          <a:p>
            <a:r>
              <a:rPr lang="zh-CN" altLang="en-US"/>
              <a:t>首先 ，信用证是一种银行信用 ， 开证行承担第一性的付款责任 。其次 ，信用证是一 种自主性的文件 ，不依附于贸易合约而存在 。最后 ，信用证是一种纯粹的单据业务 。银 行只根据表面上符合信用证条款的单据付款 。</a:t>
            </a:r>
            <a:endParaRPr lang="zh-CN" altLang="en-US"/>
          </a:p>
          <a:p>
            <a:r>
              <a:rPr lang="zh-CN" altLang="en-US"/>
              <a:t>2 .  信用证的作用</a:t>
            </a:r>
            <a:endParaRPr lang="zh-CN" altLang="en-US"/>
          </a:p>
          <a:p>
            <a:r>
              <a:rPr lang="zh-CN" altLang="en-US"/>
              <a:t>对出口商而言 ，信用证可以保证其凭与信用证条款相符的单据取得货款 ；信用证可 保证其按时收汇 ， 出口商可以凭信用证获得融资 。对进口商而言 ，信用证能够大大降低 收货风险 ，也可以获得信用证项下的融资 。对银行而言 ，信用证业务可以以较小的风险 带来较高的收益 。</a:t>
            </a:r>
            <a:endParaRPr lang="zh-CN" altLang="en-US"/>
          </a:p>
        </p:txBody>
      </p:sp>
      <p:sp>
        <p:nvSpPr>
          <p:cNvPr id="3" name="标题 2"/>
          <p:cNvSpPr>
            <a:spLocks noGrp="1"/>
          </p:cNvSpPr>
          <p:nvPr>
            <p:ph type="title"/>
          </p:nvPr>
        </p:nvSpPr>
        <p:spPr/>
        <p:txBody>
          <a:bodyPr/>
          <a:p>
            <a:r>
              <a:rPr lang="zh-CN" altLang="en-US">
                <a:sym typeface="+mn-ea"/>
              </a:rPr>
              <a:t>一 、信用证</a:t>
            </a:r>
            <a:endParaRPr lang="zh-CN" altLang="en-US"/>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normAutofit fontScale="70000"/>
          </a:bodyPr>
          <a:p>
            <a:r>
              <a:rPr lang="zh-CN" altLang="en-US"/>
              <a:t>（ 三） 信用证的内容</a:t>
            </a:r>
            <a:endParaRPr lang="zh-CN" altLang="en-US"/>
          </a:p>
          <a:p>
            <a:r>
              <a:rPr lang="zh-CN" altLang="en-US"/>
              <a:t>根据国际商会相关的惯例 ，标准的跟单信用证应包含以下内容：</a:t>
            </a:r>
            <a:endParaRPr lang="zh-CN" altLang="en-US"/>
          </a:p>
          <a:p>
            <a:r>
              <a:rPr lang="zh-CN" altLang="en-US"/>
              <a:t>1 .  信用证的形式和性质 ， 如不可撤销承诺；</a:t>
            </a:r>
            <a:endParaRPr lang="zh-CN" altLang="en-US"/>
          </a:p>
          <a:p>
            <a:r>
              <a:rPr lang="zh-CN" altLang="en-US"/>
              <a:t>2 .  信用证的号码；</a:t>
            </a:r>
            <a:endParaRPr lang="zh-CN" altLang="en-US"/>
          </a:p>
          <a:p>
            <a:r>
              <a:rPr lang="zh-CN" altLang="en-US"/>
              <a:t>3 .  当事人的名称和地址；</a:t>
            </a:r>
            <a:endParaRPr lang="zh-CN" altLang="en-US"/>
          </a:p>
          <a:p>
            <a:r>
              <a:rPr lang="zh-CN" altLang="en-US"/>
              <a:t>4 .  信用证金额与币种；</a:t>
            </a:r>
            <a:endParaRPr lang="zh-CN" altLang="en-US"/>
          </a:p>
          <a:p>
            <a:r>
              <a:rPr lang="zh-CN" altLang="en-US"/>
              <a:t>5 .  到期日与地点；</a:t>
            </a:r>
            <a:endParaRPr lang="zh-CN" altLang="en-US"/>
          </a:p>
          <a:p>
            <a:r>
              <a:rPr lang="zh-CN" altLang="en-US"/>
              <a:t>6 .  信用证支付方式；</a:t>
            </a:r>
            <a:endParaRPr lang="zh-CN" altLang="en-US"/>
          </a:p>
          <a:p>
            <a:r>
              <a:rPr lang="zh-CN" altLang="en-US"/>
              <a:t>7 .  关于商品的描述；</a:t>
            </a:r>
            <a:endParaRPr lang="zh-CN" altLang="en-US"/>
          </a:p>
          <a:p>
            <a:r>
              <a:rPr lang="zh-CN" altLang="en-US"/>
              <a:t>8 .  关于运输的规定；</a:t>
            </a:r>
            <a:endParaRPr lang="zh-CN" altLang="en-US"/>
          </a:p>
          <a:p>
            <a:r>
              <a:rPr lang="zh-CN" altLang="en-US"/>
              <a:t>9 .  关于单据的要求；</a:t>
            </a:r>
            <a:endParaRPr lang="zh-CN" altLang="en-US"/>
          </a:p>
          <a:p>
            <a:r>
              <a:rPr lang="zh-CN" altLang="en-US"/>
              <a:t>10.  其他事项 。</a:t>
            </a:r>
            <a:endParaRPr lang="zh-CN" altLang="en-US"/>
          </a:p>
        </p:txBody>
      </p:sp>
      <p:sp>
        <p:nvSpPr>
          <p:cNvPr id="3" name="标题 2"/>
          <p:cNvSpPr>
            <a:spLocks noGrp="1"/>
          </p:cNvSpPr>
          <p:nvPr>
            <p:ph type="title"/>
          </p:nvPr>
        </p:nvSpPr>
        <p:spPr/>
        <p:txBody>
          <a:bodyPr/>
          <a:p>
            <a:r>
              <a:rPr lang="zh-CN" altLang="en-US">
                <a:sym typeface="+mn-ea"/>
              </a:rPr>
              <a:t>一 、信用证</a:t>
            </a:r>
            <a:endParaRPr lang="zh-CN" altLang="en-US"/>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a:xfrm>
            <a:off x="457200" y="1481455"/>
            <a:ext cx="8229600" cy="5208905"/>
          </a:xfrm>
        </p:spPr>
        <p:txBody>
          <a:bodyPr>
            <a:normAutofit fontScale="50000"/>
          </a:bodyPr>
          <a:p>
            <a:r>
              <a:rPr lang="zh-CN" altLang="en-US"/>
              <a:t>（ 四） 信用证的当事人</a:t>
            </a:r>
            <a:endParaRPr lang="zh-CN" altLang="en-US"/>
          </a:p>
          <a:p>
            <a:r>
              <a:rPr lang="zh-CN" altLang="en-US"/>
              <a:t>信用证业务最基本的当事人有开证申请人 、开证行 、受益人 ，在实际业务中往往还 有通知行 、议付行 、保兑行等 。</a:t>
            </a:r>
            <a:endParaRPr lang="zh-CN" altLang="en-US"/>
          </a:p>
          <a:p>
            <a:r>
              <a:rPr lang="zh-CN" altLang="en-US"/>
              <a:t>1 .  开证申请人</a:t>
            </a:r>
            <a:endParaRPr lang="zh-CN" altLang="en-US"/>
          </a:p>
          <a:p>
            <a:r>
              <a:rPr lang="zh-CN" altLang="en-US"/>
              <a:t>开证申请人是指根据进出口合约向其所在地的一家银行提交开证申请 ， 申请开立信 用证的当事人 ，通常为进口商 。开证申请人要根据合约申请开立信用证 ，并进行开证担 保 ，及时付款赎单 。 同时开证申请人有权审核单据 ，有权得到与合约规定相符的货物 。</a:t>
            </a:r>
            <a:endParaRPr lang="zh-CN" altLang="en-US"/>
          </a:p>
          <a:p>
            <a:r>
              <a:rPr lang="zh-CN" altLang="en-US"/>
              <a:t>2 .  开证行</a:t>
            </a:r>
            <a:endParaRPr lang="zh-CN" altLang="en-US"/>
          </a:p>
          <a:p>
            <a:r>
              <a:rPr lang="zh-CN" altLang="en-US"/>
              <a:t>开证行是指根据开证申请人的委托开立信用证的银行 ， 通常 是 进 口 商 所 在 地 的 银 行 。开证行要根据开证申请人的指示开立信用证 ，并承担第一性的付款责任 ，付款时必 须以  “单证一致 、单单一致 ”、“表面相符 ” 为原则严格审核单据 。</a:t>
            </a:r>
            <a:endParaRPr lang="zh-CN" altLang="en-US"/>
          </a:p>
          <a:p>
            <a:r>
              <a:rPr lang="zh-CN" altLang="en-US"/>
              <a:t>3 .  通知行</a:t>
            </a:r>
            <a:endParaRPr lang="zh-CN" altLang="en-US"/>
          </a:p>
          <a:p>
            <a:r>
              <a:rPr lang="zh-CN" altLang="en-US"/>
              <a:t>通知行是受开证行委托将信用证内容通知给受益人的银行 。通知行要验明信用证的 表面真实性 ，及时澄清疑点 ，按时通知给受益人 。</a:t>
            </a:r>
            <a:endParaRPr lang="zh-CN" altLang="en-US"/>
          </a:p>
          <a:p>
            <a:r>
              <a:rPr lang="zh-CN" altLang="en-US"/>
              <a:t>4 .  受益人</a:t>
            </a:r>
            <a:endParaRPr lang="zh-CN" altLang="en-US"/>
          </a:p>
          <a:p>
            <a:r>
              <a:rPr lang="zh-CN" altLang="en-US"/>
              <a:t>受益人是信用证利益的享受者或信用证权利的使用者 ， 是开证行保证付款的对象， 通常就是出口商 。受益人要按合约发货 ，按照信用证的要求缮制单据 ，凭合格单据向开  证行收取货款 。</a:t>
            </a:r>
            <a:endParaRPr lang="zh-CN" altLang="en-US"/>
          </a:p>
          <a:p>
            <a:r>
              <a:rPr lang="zh-CN" altLang="en-US"/>
              <a:t>除以上主要当事人以外 ，信用证业务中还有众多指定银行的参与 ， 如议付行 、保兑 行 、付款行 、偿付行等 。</a:t>
            </a:r>
            <a:endParaRPr lang="zh-CN" altLang="en-US"/>
          </a:p>
        </p:txBody>
      </p:sp>
      <p:sp>
        <p:nvSpPr>
          <p:cNvPr id="3" name="标题 2"/>
          <p:cNvSpPr>
            <a:spLocks noGrp="1"/>
          </p:cNvSpPr>
          <p:nvPr>
            <p:ph type="title"/>
          </p:nvPr>
        </p:nvSpPr>
        <p:spPr/>
        <p:txBody>
          <a:bodyPr/>
          <a:p>
            <a:r>
              <a:rPr lang="zh-CN" altLang="en-US">
                <a:sym typeface="+mn-ea"/>
              </a:rPr>
              <a:t>一 、信用证</a:t>
            </a:r>
            <a:endParaRPr lang="zh-CN" altLang="en-US"/>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normAutofit lnSpcReduction="20000"/>
          </a:bodyPr>
          <a:p>
            <a:r>
              <a:rPr lang="zh-CN" altLang="en-US"/>
              <a:t>（ 五） 跟单信用证的业务程序（ 如图 8-5所示）</a:t>
            </a:r>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pPr algn="ctr"/>
            <a:r>
              <a:rPr lang="zh-CN" altLang="en-US"/>
              <a:t>图 8-5   信用证流程</a:t>
            </a:r>
            <a:endParaRPr lang="zh-CN" altLang="en-US"/>
          </a:p>
        </p:txBody>
      </p:sp>
      <p:sp>
        <p:nvSpPr>
          <p:cNvPr id="3" name="标题 2"/>
          <p:cNvSpPr>
            <a:spLocks noGrp="1"/>
          </p:cNvSpPr>
          <p:nvPr>
            <p:ph type="title"/>
          </p:nvPr>
        </p:nvSpPr>
        <p:spPr/>
        <p:txBody>
          <a:bodyPr/>
          <a:p>
            <a:r>
              <a:rPr lang="zh-CN" altLang="en-US">
                <a:sym typeface="+mn-ea"/>
              </a:rPr>
              <a:t>一 、信用证</a:t>
            </a:r>
            <a:endParaRPr lang="zh-CN" altLang="en-US"/>
          </a:p>
        </p:txBody>
      </p:sp>
      <p:grpSp>
        <p:nvGrpSpPr>
          <p:cNvPr id="1073743928" name="组合 1073743927"/>
          <p:cNvGrpSpPr/>
          <p:nvPr/>
        </p:nvGrpSpPr>
        <p:grpSpPr>
          <a:xfrm>
            <a:off x="1717675" y="2107565"/>
            <a:ext cx="5868035" cy="3178175"/>
            <a:chOff x="2160" y="7757"/>
            <a:chExt cx="6840" cy="3430"/>
          </a:xfrm>
        </p:grpSpPr>
        <p:sp>
          <p:nvSpPr>
            <p:cNvPr id="1073743929" name="文本框 1073743928"/>
            <p:cNvSpPr txBox="1"/>
            <p:nvPr/>
          </p:nvSpPr>
          <p:spPr>
            <a:xfrm>
              <a:off x="5220" y="10406"/>
              <a:ext cx="542" cy="469"/>
            </a:xfrm>
            <a:prstGeom prst="rect">
              <a:avLst/>
            </a:prstGeom>
            <a:noFill/>
            <a:ln w="9525">
              <a:noFill/>
            </a:ln>
          </p:spPr>
          <p:txBody>
            <a:bodyPr wrap="square"/>
            <a:p>
              <a:pPr indent="62230"/>
              <a:r>
                <a:rPr lang="zh-CN" altLang="en-US"/>
                <a:t>⑦</a:t>
              </a:r>
              <a:endParaRPr lang="zh-CN" altLang="en-US"/>
            </a:p>
            <a:p>
              <a:pPr indent="133350"/>
              <a:endParaRPr lang="zh-CN" altLang="en-US"/>
            </a:p>
            <a:p>
              <a:endParaRPr lang="zh-CN" altLang="en-US"/>
            </a:p>
          </p:txBody>
        </p:sp>
        <p:grpSp>
          <p:nvGrpSpPr>
            <p:cNvPr id="1073743930" name="组合 1073743929"/>
            <p:cNvGrpSpPr/>
            <p:nvPr/>
          </p:nvGrpSpPr>
          <p:grpSpPr>
            <a:xfrm>
              <a:off x="2160" y="7757"/>
              <a:ext cx="6840" cy="3430"/>
              <a:chOff x="2160" y="7757"/>
              <a:chExt cx="6840" cy="3430"/>
            </a:xfrm>
          </p:grpSpPr>
          <p:sp>
            <p:nvSpPr>
              <p:cNvPr id="1073743931" name="文本框 1073743930"/>
              <p:cNvSpPr txBox="1"/>
              <p:nvPr/>
            </p:nvSpPr>
            <p:spPr>
              <a:xfrm>
                <a:off x="5220" y="10718"/>
                <a:ext cx="542" cy="469"/>
              </a:xfrm>
              <a:prstGeom prst="rect">
                <a:avLst/>
              </a:prstGeom>
              <a:noFill/>
              <a:ln w="9525">
                <a:noFill/>
              </a:ln>
            </p:spPr>
            <p:txBody>
              <a:bodyPr wrap="square"/>
              <a:p>
                <a:pPr indent="62230"/>
                <a:r>
                  <a:rPr lang="zh-CN" altLang="en-US"/>
                  <a:t>⑨</a:t>
                </a:r>
                <a:endParaRPr lang="zh-CN" altLang="en-US"/>
              </a:p>
              <a:p>
                <a:endParaRPr lang="zh-CN" altLang="en-US"/>
              </a:p>
            </p:txBody>
          </p:sp>
          <p:grpSp>
            <p:nvGrpSpPr>
              <p:cNvPr id="1073743932" name="组合 1073743931"/>
              <p:cNvGrpSpPr/>
              <p:nvPr/>
            </p:nvGrpSpPr>
            <p:grpSpPr>
              <a:xfrm>
                <a:off x="2160" y="7757"/>
                <a:ext cx="6840" cy="3304"/>
                <a:chOff x="2160" y="7757"/>
                <a:chExt cx="6840" cy="3304"/>
              </a:xfrm>
            </p:grpSpPr>
            <p:grpSp>
              <p:nvGrpSpPr>
                <p:cNvPr id="1073743933" name="组合 1073743932"/>
                <p:cNvGrpSpPr/>
                <p:nvPr/>
              </p:nvGrpSpPr>
              <p:grpSpPr>
                <a:xfrm>
                  <a:off x="2160" y="7757"/>
                  <a:ext cx="6840" cy="3304"/>
                  <a:chOff x="2160" y="7802"/>
                  <a:chExt cx="6840" cy="3304"/>
                </a:xfrm>
              </p:grpSpPr>
              <p:sp>
                <p:nvSpPr>
                  <p:cNvPr id="1073743934" name="文本框 1073743933"/>
                  <p:cNvSpPr txBox="1"/>
                  <p:nvPr/>
                </p:nvSpPr>
                <p:spPr>
                  <a:xfrm>
                    <a:off x="5220" y="7802"/>
                    <a:ext cx="539" cy="469"/>
                  </a:xfrm>
                  <a:prstGeom prst="rect">
                    <a:avLst/>
                  </a:prstGeom>
                  <a:noFill/>
                  <a:ln w="9525">
                    <a:noFill/>
                  </a:ln>
                </p:spPr>
                <p:txBody>
                  <a:bodyPr wrap="square"/>
                  <a:p>
                    <a:pPr indent="0"/>
                    <a:r>
                      <a:rPr lang="zh-CN" altLang="en-US"/>
                      <a:t>①</a:t>
                    </a:r>
                    <a:endParaRPr lang="zh-CN" altLang="en-US"/>
                  </a:p>
                  <a:p>
                    <a:endParaRPr lang="zh-CN" altLang="en-US"/>
                  </a:p>
                </p:txBody>
              </p:sp>
              <p:grpSp>
                <p:nvGrpSpPr>
                  <p:cNvPr id="1073743935" name="组合 1073743934"/>
                  <p:cNvGrpSpPr/>
                  <p:nvPr/>
                </p:nvGrpSpPr>
                <p:grpSpPr>
                  <a:xfrm>
                    <a:off x="2160" y="8141"/>
                    <a:ext cx="6840" cy="2965"/>
                    <a:chOff x="2160" y="8066"/>
                    <a:chExt cx="6840" cy="2965"/>
                  </a:xfrm>
                </p:grpSpPr>
                <p:sp>
                  <p:nvSpPr>
                    <p:cNvPr id="1073743936" name="文本框 1073743935"/>
                    <p:cNvSpPr txBox="1"/>
                    <p:nvPr/>
                  </p:nvSpPr>
                  <p:spPr>
                    <a:xfrm>
                      <a:off x="7020" y="8081"/>
                      <a:ext cx="1980" cy="780"/>
                    </a:xfrm>
                    <a:prstGeom prst="rect">
                      <a:avLst/>
                    </a:prstGeom>
                    <a:solidFill>
                      <a:srgbClr val="FFFFFF"/>
                    </a:solidFill>
                    <a:ln w="9525" cap="flat" cmpd="sng">
                      <a:solidFill>
                        <a:srgbClr val="000000"/>
                      </a:solidFill>
                      <a:prstDash val="solid"/>
                      <a:miter/>
                      <a:headEnd type="none" w="med" len="med"/>
                      <a:tailEnd type="none" w="med" len="med"/>
                    </a:ln>
                  </p:spPr>
                  <p:txBody>
                    <a:bodyPr wrap="square"/>
                    <a:p>
                      <a:pPr indent="133350" algn="ctr"/>
                      <a:r>
                        <a:rPr lang="zh-CN" altLang="en-US"/>
                        <a:t>申请人</a:t>
                      </a:r>
                      <a:endParaRPr lang="zh-CN" altLang="en-US"/>
                    </a:p>
                    <a:p>
                      <a:pPr indent="133350" algn="ctr"/>
                      <a:r>
                        <a:rPr lang="zh-CN" altLang="en-US"/>
                        <a:t>（进口商）</a:t>
                      </a:r>
                      <a:endParaRPr lang="zh-CN" altLang="en-US"/>
                    </a:p>
                    <a:p>
                      <a:endParaRPr lang="zh-CN" altLang="en-US"/>
                    </a:p>
                  </p:txBody>
                </p:sp>
                <p:grpSp>
                  <p:nvGrpSpPr>
                    <p:cNvPr id="1073743937" name="组合 1073743936"/>
                    <p:cNvGrpSpPr/>
                    <p:nvPr/>
                  </p:nvGrpSpPr>
                  <p:grpSpPr>
                    <a:xfrm>
                      <a:off x="2160" y="8066"/>
                      <a:ext cx="6840" cy="2965"/>
                      <a:chOff x="2160" y="8066"/>
                      <a:chExt cx="6840" cy="2965"/>
                    </a:xfrm>
                  </p:grpSpPr>
                  <p:grpSp>
                    <p:nvGrpSpPr>
                      <p:cNvPr id="1073743938" name="组合 1073743937"/>
                      <p:cNvGrpSpPr/>
                      <p:nvPr/>
                    </p:nvGrpSpPr>
                    <p:grpSpPr>
                      <a:xfrm>
                        <a:off x="2160" y="8066"/>
                        <a:ext cx="6301" cy="2965"/>
                        <a:chOff x="2160" y="8066"/>
                        <a:chExt cx="6301" cy="2965"/>
                      </a:xfrm>
                    </p:grpSpPr>
                    <p:grpSp>
                      <p:nvGrpSpPr>
                        <p:cNvPr id="1073743939" name="组合 1073743938"/>
                        <p:cNvGrpSpPr/>
                        <p:nvPr/>
                      </p:nvGrpSpPr>
                      <p:grpSpPr>
                        <a:xfrm>
                          <a:off x="2160" y="8066"/>
                          <a:ext cx="6301" cy="2965"/>
                          <a:chOff x="2160" y="2446"/>
                          <a:chExt cx="6301" cy="2965"/>
                        </a:xfrm>
                      </p:grpSpPr>
                      <p:sp>
                        <p:nvSpPr>
                          <p:cNvPr id="1073743940" name="直接连接符 1073743939"/>
                          <p:cNvSpPr/>
                          <p:nvPr/>
                        </p:nvSpPr>
                        <p:spPr>
                          <a:xfrm>
                            <a:off x="3369" y="3226"/>
                            <a:ext cx="1" cy="1404"/>
                          </a:xfrm>
                          <a:prstGeom prst="line">
                            <a:avLst/>
                          </a:prstGeom>
                          <a:ln w="9525" cap="flat" cmpd="sng">
                            <a:solidFill>
                              <a:srgbClr val="000000"/>
                            </a:solidFill>
                            <a:prstDash val="solid"/>
                            <a:headEnd type="none" w="med" len="med"/>
                            <a:tailEnd type="triangle" w="med" len="med"/>
                          </a:ln>
                        </p:spPr>
                      </p:sp>
                      <p:sp>
                        <p:nvSpPr>
                          <p:cNvPr id="1073743941" name="直接连接符 1073743940"/>
                          <p:cNvSpPr/>
                          <p:nvPr/>
                        </p:nvSpPr>
                        <p:spPr>
                          <a:xfrm>
                            <a:off x="4320" y="4786"/>
                            <a:ext cx="2696" cy="2"/>
                          </a:xfrm>
                          <a:prstGeom prst="line">
                            <a:avLst/>
                          </a:prstGeom>
                          <a:ln w="9525" cap="flat" cmpd="sng">
                            <a:solidFill>
                              <a:srgbClr val="000000"/>
                            </a:solidFill>
                            <a:prstDash val="solid"/>
                            <a:headEnd type="triangle" w="med" len="med"/>
                            <a:tailEnd type="none" w="med" len="med"/>
                          </a:ln>
                        </p:spPr>
                      </p:sp>
                      <p:sp>
                        <p:nvSpPr>
                          <p:cNvPr id="1073743942" name="直接连接符 1073743941"/>
                          <p:cNvSpPr/>
                          <p:nvPr/>
                        </p:nvSpPr>
                        <p:spPr>
                          <a:xfrm flipV="1">
                            <a:off x="8460" y="3226"/>
                            <a:ext cx="1" cy="1404"/>
                          </a:xfrm>
                          <a:prstGeom prst="line">
                            <a:avLst/>
                          </a:prstGeom>
                          <a:ln w="9525" cap="flat" cmpd="sng">
                            <a:solidFill>
                              <a:srgbClr val="000000"/>
                            </a:solidFill>
                            <a:prstDash val="solid"/>
                            <a:headEnd type="triangle" w="med" len="med"/>
                            <a:tailEnd type="none" w="med" len="med"/>
                          </a:ln>
                        </p:spPr>
                      </p:sp>
                      <p:sp>
                        <p:nvSpPr>
                          <p:cNvPr id="1073743943" name="直接连接符 1073743942"/>
                          <p:cNvSpPr/>
                          <p:nvPr/>
                        </p:nvSpPr>
                        <p:spPr>
                          <a:xfrm flipV="1">
                            <a:off x="2880" y="3226"/>
                            <a:ext cx="1" cy="1404"/>
                          </a:xfrm>
                          <a:prstGeom prst="line">
                            <a:avLst/>
                          </a:prstGeom>
                          <a:ln w="9525" cap="flat" cmpd="sng">
                            <a:solidFill>
                              <a:srgbClr val="000000"/>
                            </a:solidFill>
                            <a:prstDash val="solid"/>
                            <a:headEnd type="triangle" w="med" len="med"/>
                            <a:tailEnd type="triangle" w="med" len="med"/>
                          </a:ln>
                        </p:spPr>
                      </p:sp>
                      <p:sp>
                        <p:nvSpPr>
                          <p:cNvPr id="1073743944" name="直接连接符 1073743943"/>
                          <p:cNvSpPr/>
                          <p:nvPr/>
                        </p:nvSpPr>
                        <p:spPr>
                          <a:xfrm flipH="1">
                            <a:off x="4320" y="5098"/>
                            <a:ext cx="2700" cy="1"/>
                          </a:xfrm>
                          <a:prstGeom prst="line">
                            <a:avLst/>
                          </a:prstGeom>
                          <a:ln w="9525" cap="flat" cmpd="sng">
                            <a:solidFill>
                              <a:srgbClr val="000000"/>
                            </a:solidFill>
                            <a:prstDash val="solid"/>
                            <a:headEnd type="triangle" w="med" len="med"/>
                            <a:tailEnd type="none" w="med" len="med"/>
                          </a:ln>
                        </p:spPr>
                      </p:sp>
                      <p:sp>
                        <p:nvSpPr>
                          <p:cNvPr id="1073743945" name="直接连接符 1073743944"/>
                          <p:cNvSpPr/>
                          <p:nvPr/>
                        </p:nvSpPr>
                        <p:spPr>
                          <a:xfrm>
                            <a:off x="7380" y="3226"/>
                            <a:ext cx="1" cy="1404"/>
                          </a:xfrm>
                          <a:prstGeom prst="line">
                            <a:avLst/>
                          </a:prstGeom>
                          <a:ln w="9525" cap="flat" cmpd="sng">
                            <a:solidFill>
                              <a:srgbClr val="000000"/>
                            </a:solidFill>
                            <a:prstDash val="solid"/>
                            <a:headEnd type="triangle" w="med" len="med"/>
                            <a:tailEnd type="none" w="med" len="med"/>
                          </a:ln>
                        </p:spPr>
                      </p:sp>
                      <p:sp>
                        <p:nvSpPr>
                          <p:cNvPr id="1073743946" name="直接连接符 1073743945"/>
                          <p:cNvSpPr/>
                          <p:nvPr/>
                        </p:nvSpPr>
                        <p:spPr>
                          <a:xfrm>
                            <a:off x="4320" y="2602"/>
                            <a:ext cx="2520" cy="1"/>
                          </a:xfrm>
                          <a:prstGeom prst="line">
                            <a:avLst/>
                          </a:prstGeom>
                          <a:ln w="9525" cap="flat" cmpd="sng">
                            <a:solidFill>
                              <a:srgbClr val="000000"/>
                            </a:solidFill>
                            <a:prstDash val="solid"/>
                            <a:headEnd type="triangle" w="med" len="med"/>
                            <a:tailEnd type="triangle" w="med" len="med"/>
                          </a:ln>
                        </p:spPr>
                      </p:sp>
                      <p:sp>
                        <p:nvSpPr>
                          <p:cNvPr id="1073743947" name="直接连接符 1073743946"/>
                          <p:cNvSpPr/>
                          <p:nvPr/>
                        </p:nvSpPr>
                        <p:spPr>
                          <a:xfrm>
                            <a:off x="4320" y="3070"/>
                            <a:ext cx="2520" cy="1"/>
                          </a:xfrm>
                          <a:prstGeom prst="line">
                            <a:avLst/>
                          </a:prstGeom>
                          <a:ln w="9525" cap="flat" cmpd="sng">
                            <a:solidFill>
                              <a:srgbClr val="000000"/>
                            </a:solidFill>
                            <a:prstDash val="solid"/>
                            <a:headEnd type="none" w="med" len="med"/>
                            <a:tailEnd type="triangle" w="med" len="med"/>
                          </a:ln>
                        </p:spPr>
                      </p:sp>
                      <p:sp>
                        <p:nvSpPr>
                          <p:cNvPr id="1073743948" name="直接连接符 1073743947"/>
                          <p:cNvSpPr/>
                          <p:nvPr/>
                        </p:nvSpPr>
                        <p:spPr>
                          <a:xfrm flipV="1">
                            <a:off x="7920" y="3226"/>
                            <a:ext cx="1" cy="1404"/>
                          </a:xfrm>
                          <a:prstGeom prst="line">
                            <a:avLst/>
                          </a:prstGeom>
                          <a:ln w="9525" cap="flat" cmpd="sng">
                            <a:solidFill>
                              <a:srgbClr val="000000"/>
                            </a:solidFill>
                            <a:prstDash val="dashDot"/>
                            <a:headEnd type="none" w="med" len="med"/>
                            <a:tailEnd type="triangle" w="med" len="med"/>
                          </a:ln>
                        </p:spPr>
                      </p:sp>
                      <p:sp>
                        <p:nvSpPr>
                          <p:cNvPr id="1073743949" name="文本框 1073743948"/>
                          <p:cNvSpPr txBox="1"/>
                          <p:nvPr/>
                        </p:nvSpPr>
                        <p:spPr>
                          <a:xfrm>
                            <a:off x="2160" y="2446"/>
                            <a:ext cx="1980" cy="780"/>
                          </a:xfrm>
                          <a:prstGeom prst="rect">
                            <a:avLst/>
                          </a:prstGeom>
                          <a:solidFill>
                            <a:srgbClr val="FFFFFF"/>
                          </a:solidFill>
                          <a:ln w="9525" cap="flat" cmpd="sng">
                            <a:solidFill>
                              <a:srgbClr val="000000"/>
                            </a:solidFill>
                            <a:prstDash val="solid"/>
                            <a:miter/>
                            <a:headEnd type="none" w="med" len="med"/>
                            <a:tailEnd type="none" w="med" len="med"/>
                          </a:ln>
                        </p:spPr>
                        <p:txBody>
                          <a:bodyPr wrap="square"/>
                          <a:p>
                            <a:pPr indent="133350" algn="ctr">
                              <a:lnSpc>
                                <a:spcPts val="1500"/>
                              </a:lnSpc>
                            </a:pPr>
                            <a:r>
                              <a:rPr lang="zh-CN" altLang="en-US"/>
                              <a:t>受益人</a:t>
                            </a:r>
                            <a:endParaRPr lang="zh-CN" altLang="en-US"/>
                          </a:p>
                          <a:p>
                            <a:pPr indent="133350" algn="ctr">
                              <a:lnSpc>
                                <a:spcPts val="1500"/>
                              </a:lnSpc>
                            </a:pPr>
                            <a:r>
                              <a:rPr lang="zh-CN" altLang="en-US"/>
                              <a:t>（出口商）</a:t>
                            </a:r>
                            <a:endParaRPr lang="zh-CN" altLang="en-US"/>
                          </a:p>
                          <a:p>
                            <a:endParaRPr lang="zh-CN" altLang="en-US"/>
                          </a:p>
                        </p:txBody>
                      </p:sp>
                      <p:sp>
                        <p:nvSpPr>
                          <p:cNvPr id="1073743950" name="直接连接符 1073743949"/>
                          <p:cNvSpPr/>
                          <p:nvPr/>
                        </p:nvSpPr>
                        <p:spPr>
                          <a:xfrm flipH="1">
                            <a:off x="4320" y="5410"/>
                            <a:ext cx="2700" cy="1"/>
                          </a:xfrm>
                          <a:prstGeom prst="line">
                            <a:avLst/>
                          </a:prstGeom>
                          <a:ln w="9525" cap="flat" cmpd="sng">
                            <a:solidFill>
                              <a:srgbClr val="000000"/>
                            </a:solidFill>
                            <a:prstDash val="solid"/>
                            <a:headEnd type="none" w="med" len="med"/>
                            <a:tailEnd type="triangle" w="med" len="med"/>
                          </a:ln>
                        </p:spPr>
                      </p:sp>
                    </p:grpSp>
                    <p:sp>
                      <p:nvSpPr>
                        <p:cNvPr id="1073743951" name="文本框 1073743950"/>
                        <p:cNvSpPr txBox="1"/>
                        <p:nvPr/>
                      </p:nvSpPr>
                      <p:spPr>
                        <a:xfrm>
                          <a:off x="5040" y="8378"/>
                          <a:ext cx="544" cy="467"/>
                        </a:xfrm>
                        <a:prstGeom prst="rect">
                          <a:avLst/>
                        </a:prstGeom>
                        <a:noFill/>
                        <a:ln w="9525">
                          <a:noFill/>
                        </a:ln>
                      </p:spPr>
                      <p:txBody>
                        <a:bodyPr wrap="square"/>
                        <a:p>
                          <a:pPr indent="62230"/>
                          <a:r>
                            <a:rPr lang="zh-CN" altLang="en-US"/>
                            <a:t>⑤</a:t>
                          </a:r>
                          <a:endParaRPr lang="zh-CN" altLang="en-US"/>
                        </a:p>
                        <a:p>
                          <a:pPr indent="133350"/>
                          <a:endParaRPr lang="zh-CN" altLang="en-US"/>
                        </a:p>
                        <a:p>
                          <a:endParaRPr lang="zh-CN" altLang="en-US"/>
                        </a:p>
                      </p:txBody>
                    </p:sp>
                    <p:sp>
                      <p:nvSpPr>
                        <p:cNvPr id="1073743952" name="文本框 1073743951"/>
                        <p:cNvSpPr txBox="1"/>
                        <p:nvPr/>
                      </p:nvSpPr>
                      <p:spPr>
                        <a:xfrm>
                          <a:off x="2340" y="9244"/>
                          <a:ext cx="720" cy="469"/>
                        </a:xfrm>
                        <a:prstGeom prst="rect">
                          <a:avLst/>
                        </a:prstGeom>
                        <a:noFill/>
                        <a:ln w="9525">
                          <a:noFill/>
                        </a:ln>
                      </p:spPr>
                      <p:txBody>
                        <a:bodyPr wrap="square"/>
                        <a:p>
                          <a:pPr indent="0"/>
                          <a:r>
                            <a:rPr lang="zh-CN" altLang="en-US"/>
                            <a:t>⑥</a:t>
                          </a:r>
                          <a:endParaRPr lang="zh-CN" altLang="en-US"/>
                        </a:p>
                        <a:p>
                          <a:endParaRPr lang="zh-CN" altLang="en-US"/>
                        </a:p>
                      </p:txBody>
                    </p:sp>
                    <p:sp>
                      <p:nvSpPr>
                        <p:cNvPr id="1073743953" name="文本框 1073743952"/>
                        <p:cNvSpPr txBox="1"/>
                        <p:nvPr/>
                      </p:nvSpPr>
                      <p:spPr>
                        <a:xfrm>
                          <a:off x="3420" y="9244"/>
                          <a:ext cx="536" cy="468"/>
                        </a:xfrm>
                        <a:prstGeom prst="rect">
                          <a:avLst/>
                        </a:prstGeom>
                        <a:noFill/>
                        <a:ln w="9525">
                          <a:noFill/>
                        </a:ln>
                      </p:spPr>
                      <p:txBody>
                        <a:bodyPr wrap="square"/>
                        <a:p>
                          <a:pPr indent="0"/>
                          <a:r>
                            <a:rPr lang="zh-CN" altLang="en-US"/>
                            <a:t>④</a:t>
                          </a:r>
                          <a:endParaRPr lang="zh-CN" altLang="en-US"/>
                        </a:p>
                        <a:p>
                          <a:endParaRPr lang="zh-CN" altLang="en-US"/>
                        </a:p>
                      </p:txBody>
                    </p:sp>
                  </p:grpSp>
                  <p:sp>
                    <p:nvSpPr>
                      <p:cNvPr id="1073743954" name="文本框 1073743953"/>
                      <p:cNvSpPr txBox="1"/>
                      <p:nvPr/>
                    </p:nvSpPr>
                    <p:spPr>
                      <a:xfrm>
                        <a:off x="8460" y="9158"/>
                        <a:ext cx="539" cy="468"/>
                      </a:xfrm>
                      <a:prstGeom prst="rect">
                        <a:avLst/>
                      </a:prstGeom>
                      <a:noFill/>
                      <a:ln w="9525">
                        <a:noFill/>
                      </a:ln>
                    </p:spPr>
                    <p:txBody>
                      <a:bodyPr wrap="square"/>
                      <a:p>
                        <a:pPr indent="0"/>
                        <a:r>
                          <a:rPr lang="zh-CN" altLang="en-US"/>
                          <a:t>②</a:t>
                        </a:r>
                        <a:endParaRPr lang="zh-CN" altLang="en-US"/>
                      </a:p>
                      <a:p>
                        <a:endParaRPr lang="zh-CN" altLang="en-US"/>
                      </a:p>
                    </p:txBody>
                  </p:sp>
                  <p:sp>
                    <p:nvSpPr>
                      <p:cNvPr id="1073743955" name="文本框 1073743954"/>
                      <p:cNvSpPr txBox="1"/>
                      <p:nvPr/>
                    </p:nvSpPr>
                    <p:spPr>
                      <a:xfrm>
                        <a:off x="7380" y="9158"/>
                        <a:ext cx="544" cy="466"/>
                      </a:xfrm>
                      <a:prstGeom prst="rect">
                        <a:avLst/>
                      </a:prstGeom>
                      <a:noFill/>
                      <a:ln w="9525">
                        <a:noFill/>
                      </a:ln>
                    </p:spPr>
                    <p:txBody>
                      <a:bodyPr wrap="square"/>
                      <a:p>
                        <a:pPr indent="62230"/>
                        <a:r>
                          <a:rPr lang="zh-CN" altLang="en-US"/>
                          <a:t>⑧</a:t>
                        </a:r>
                        <a:endParaRPr lang="zh-CN" altLang="en-US"/>
                      </a:p>
                      <a:p>
                        <a:endParaRPr lang="zh-CN" altLang="en-US"/>
                      </a:p>
                    </p:txBody>
                  </p:sp>
                  <p:sp>
                    <p:nvSpPr>
                      <p:cNvPr id="1073743956" name="文本框 1073743955"/>
                      <p:cNvSpPr txBox="1"/>
                      <p:nvPr/>
                    </p:nvSpPr>
                    <p:spPr>
                      <a:xfrm>
                        <a:off x="6840" y="9158"/>
                        <a:ext cx="544" cy="466"/>
                      </a:xfrm>
                      <a:prstGeom prst="rect">
                        <a:avLst/>
                      </a:prstGeom>
                      <a:noFill/>
                      <a:ln w="9525">
                        <a:noFill/>
                      </a:ln>
                    </p:spPr>
                    <p:txBody>
                      <a:bodyPr wrap="square"/>
                      <a:p>
                        <a:pPr indent="62230"/>
                        <a:r>
                          <a:rPr lang="zh-CN" altLang="en-US"/>
                          <a:t>⑩</a:t>
                        </a:r>
                        <a:endParaRPr lang="zh-CN" altLang="en-US"/>
                      </a:p>
                      <a:p>
                        <a:endParaRPr lang="zh-CN" altLang="en-US"/>
                      </a:p>
                    </p:txBody>
                  </p:sp>
                  <p:sp>
                    <p:nvSpPr>
                      <p:cNvPr id="1073743957" name="文本框 1073743956"/>
                      <p:cNvSpPr txBox="1"/>
                      <p:nvPr/>
                    </p:nvSpPr>
                    <p:spPr>
                      <a:xfrm>
                        <a:off x="7020" y="10250"/>
                        <a:ext cx="1980" cy="780"/>
                      </a:xfrm>
                      <a:prstGeom prst="rect">
                        <a:avLst/>
                      </a:prstGeom>
                      <a:solidFill>
                        <a:srgbClr val="FFFFFF"/>
                      </a:solidFill>
                      <a:ln w="9525" cap="flat" cmpd="sng">
                        <a:solidFill>
                          <a:srgbClr val="000000"/>
                        </a:solidFill>
                        <a:prstDash val="solid"/>
                        <a:miter/>
                        <a:headEnd type="none" w="med" len="med"/>
                        <a:tailEnd type="none" w="med" len="med"/>
                      </a:ln>
                    </p:spPr>
                    <p:txBody>
                      <a:bodyPr wrap="square"/>
                      <a:p>
                        <a:pPr indent="133350" algn="ctr"/>
                        <a:r>
                          <a:rPr lang="zh-CN" altLang="en-US"/>
                          <a:t>开证行</a:t>
                        </a:r>
                        <a:endParaRPr lang="zh-CN" altLang="en-US"/>
                      </a:p>
                      <a:p>
                        <a:pPr indent="133350" algn="ctr"/>
                        <a:r>
                          <a:rPr lang="zh-CN" altLang="en-US"/>
                          <a:t>付款行</a:t>
                        </a:r>
                        <a:endParaRPr lang="zh-CN" altLang="en-US"/>
                      </a:p>
                      <a:p>
                        <a:pPr indent="133350"/>
                        <a:endParaRPr lang="zh-CN" altLang="en-US"/>
                      </a:p>
                      <a:p>
                        <a:endParaRPr lang="zh-CN" altLang="en-US"/>
                      </a:p>
                    </p:txBody>
                  </p:sp>
                </p:grpSp>
              </p:grpSp>
              <p:sp>
                <p:nvSpPr>
                  <p:cNvPr id="1073743958" name="文本框 1073743957"/>
                  <p:cNvSpPr txBox="1"/>
                  <p:nvPr/>
                </p:nvSpPr>
                <p:spPr>
                  <a:xfrm>
                    <a:off x="2160" y="10250"/>
                    <a:ext cx="2106" cy="780"/>
                  </a:xfrm>
                  <a:prstGeom prst="rect">
                    <a:avLst/>
                  </a:prstGeom>
                  <a:solidFill>
                    <a:srgbClr val="FFFFFF"/>
                  </a:solidFill>
                  <a:ln w="9525" cap="flat" cmpd="sng">
                    <a:solidFill>
                      <a:srgbClr val="000000"/>
                    </a:solidFill>
                    <a:prstDash val="solid"/>
                    <a:miter/>
                    <a:headEnd type="none" w="med" len="med"/>
                    <a:tailEnd type="none" w="med" len="med"/>
                  </a:ln>
                </p:spPr>
                <p:txBody>
                  <a:bodyPr wrap="square"/>
                  <a:p>
                    <a:pPr indent="133350" algn="ctr"/>
                    <a:r>
                      <a:rPr lang="zh-CN" altLang="en-US"/>
                      <a:t>议付行</a:t>
                    </a:r>
                    <a:endParaRPr lang="zh-CN" altLang="en-US"/>
                  </a:p>
                  <a:p>
                    <a:pPr indent="133350" algn="ctr"/>
                    <a:r>
                      <a:rPr lang="zh-CN" altLang="en-US"/>
                      <a:t>通知行</a:t>
                    </a:r>
                    <a:endParaRPr lang="zh-CN" altLang="en-US"/>
                  </a:p>
                  <a:p>
                    <a:pPr indent="133350" algn="ctr"/>
                    <a:endParaRPr lang="zh-CN" altLang="en-US"/>
                  </a:p>
                  <a:p>
                    <a:endParaRPr lang="zh-CN" altLang="en-US"/>
                  </a:p>
                </p:txBody>
              </p:sp>
            </p:grpSp>
            <p:sp>
              <p:nvSpPr>
                <p:cNvPr id="1073743959" name="文本框 1073743958"/>
                <p:cNvSpPr txBox="1"/>
                <p:nvPr/>
              </p:nvSpPr>
              <p:spPr>
                <a:xfrm>
                  <a:off x="5220" y="10094"/>
                  <a:ext cx="720" cy="466"/>
                </a:xfrm>
                <a:prstGeom prst="rect">
                  <a:avLst/>
                </a:prstGeom>
                <a:noFill/>
                <a:ln w="9525">
                  <a:noFill/>
                </a:ln>
              </p:spPr>
              <p:txBody>
                <a:bodyPr wrap="square"/>
                <a:p>
                  <a:pPr indent="62230"/>
                  <a:r>
                    <a:rPr lang="zh-CN" altLang="en-US"/>
                    <a:t>③</a:t>
                  </a:r>
                  <a:endParaRPr lang="zh-CN" altLang="en-US"/>
                </a:p>
                <a:p>
                  <a:endParaRPr lang="zh-CN" altLang="en-US"/>
                </a:p>
              </p:txBody>
            </p:sp>
          </p:grpSp>
        </p:gr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a:xfrm>
            <a:off x="457200" y="1481455"/>
            <a:ext cx="8229600" cy="5089525"/>
          </a:xfrm>
        </p:spPr>
        <p:txBody>
          <a:bodyPr>
            <a:normAutofit fontScale="60000"/>
          </a:bodyPr>
          <a:p>
            <a:r>
              <a:rPr lang="zh-CN" altLang="en-US"/>
              <a:t>（ 六） 信用证的种类</a:t>
            </a:r>
            <a:endParaRPr lang="zh-CN" altLang="en-US"/>
          </a:p>
          <a:p>
            <a:r>
              <a:rPr lang="zh-CN" altLang="en-US"/>
              <a:t>根据不同的分类标准 ，信用证可以分为很多不同的类型 。</a:t>
            </a:r>
            <a:endParaRPr lang="zh-CN" altLang="en-US"/>
          </a:p>
          <a:p>
            <a:r>
              <a:rPr lang="zh-CN" altLang="en-US"/>
              <a:t>1 .  根据信用证是否附有商业单据 ，分为光票信用证和跟单信用证</a:t>
            </a:r>
            <a:endParaRPr lang="zh-CN" altLang="en-US"/>
          </a:p>
          <a:p>
            <a:r>
              <a:rPr lang="zh-CN" altLang="en-US"/>
              <a:t>光票信用证指仅凭汇票而不随附商业单据付款的信用证 ；跟单信用证是指凭规定的 商业单据付款的信用证 。</a:t>
            </a:r>
            <a:endParaRPr lang="zh-CN" altLang="en-US"/>
          </a:p>
          <a:p>
            <a:r>
              <a:rPr lang="zh-CN" altLang="en-US"/>
              <a:t>2 .  根据是否有另一家银行加以保兑 ，信用证可以分为保兑信用证和不保兑信用证</a:t>
            </a:r>
            <a:endParaRPr lang="zh-CN" altLang="en-US"/>
          </a:p>
          <a:p>
            <a:r>
              <a:rPr lang="zh-CN" altLang="en-US"/>
              <a:t>保兑信用证是指由开证行以外的另一家银行应开证行请求和授权而以其自身信誉加 具了付款承诺的不可撤销信用证 。</a:t>
            </a:r>
            <a:endParaRPr lang="zh-CN" altLang="en-US"/>
          </a:p>
          <a:p>
            <a:r>
              <a:rPr lang="zh-CN" altLang="en-US"/>
              <a:t>3 .  根据不同的支用方式分为即期付款信用证 、延期付款信用证 、承兑信用证和议 付信用证</a:t>
            </a:r>
            <a:endParaRPr lang="zh-CN" altLang="en-US"/>
          </a:p>
          <a:p>
            <a:r>
              <a:rPr lang="zh-CN" altLang="en-US"/>
              <a:t>即期付款信用证是指开证行凭受益人提交的单证相符的单据立即付款的信用证 。延 期付款信用证是指指定银行或开证行在收到合格单据后 ， 约定按信用证规定在一个确定 或可确定将来时间承担付款责任的信用证 。承兑信用证是指开证行在收到符合信用证条 款的单据及远期汇票后予以承兑 ，凭汇票到期时再行付款的信用证 。如果开证行在信用 证里邀请一家银行以非付款行的身份买入受益人提示汇票和单据 ，这种信用证即为议付 信用证 。</a:t>
            </a:r>
            <a:endParaRPr lang="zh-CN" altLang="en-US"/>
          </a:p>
          <a:p>
            <a:r>
              <a:rPr lang="zh-CN" altLang="en-US"/>
              <a:t>另外 ，还有一些特殊的信用证分 类 ， 如 可 转 让 信 用 证 、背 对 背 信 用 证 、对 开 信 用 证 、循环信用证和预支信用证等 。</a:t>
            </a:r>
            <a:endParaRPr lang="zh-CN" altLang="en-US"/>
          </a:p>
        </p:txBody>
      </p:sp>
      <p:sp>
        <p:nvSpPr>
          <p:cNvPr id="3" name="标题 2"/>
          <p:cNvSpPr>
            <a:spLocks noGrp="1"/>
          </p:cNvSpPr>
          <p:nvPr>
            <p:ph type="title"/>
          </p:nvPr>
        </p:nvSpPr>
        <p:spPr/>
        <p:txBody>
          <a:bodyPr/>
          <a:p>
            <a:r>
              <a:rPr lang="zh-CN" altLang="en-US">
                <a:sym typeface="+mn-ea"/>
              </a:rPr>
              <a:t>一 、信用证</a:t>
            </a:r>
            <a:endParaRPr lang="zh-CN" altLang="en-US"/>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a:xfrm>
            <a:off x="457200" y="1481455"/>
            <a:ext cx="8229600" cy="5112385"/>
          </a:xfrm>
        </p:spPr>
        <p:txBody>
          <a:bodyPr>
            <a:normAutofit fontScale="70000"/>
          </a:bodyPr>
          <a:p>
            <a:r>
              <a:rPr lang="zh-CN" altLang="en-US"/>
              <a:t>（ 一 ） 银行保函概述</a:t>
            </a:r>
            <a:endParaRPr lang="zh-CN" altLang="en-US"/>
          </a:p>
          <a:p>
            <a:r>
              <a:rPr lang="zh-CN" altLang="en-US"/>
              <a:t>1 .  银行保函的含义</a:t>
            </a:r>
            <a:endParaRPr lang="zh-CN" altLang="en-US"/>
          </a:p>
          <a:p>
            <a:r>
              <a:rPr lang="zh-CN" altLang="en-US"/>
              <a:t>银行保函(Letter of Guarantee，L/G)，是指银行或其他金融机构应交易(贸易项下、合约关系、经济关系)一方当事人的要求，向交易另一方开出的、为保证该当事人交易项下的责任或义务的履行而做出的在一定期限内承担一定金额支付责任或经济赔偿责任的书面付款保证承诺。</a:t>
            </a:r>
            <a:endParaRPr lang="zh-CN" altLang="en-US"/>
          </a:p>
          <a:p>
            <a:r>
              <a:rPr lang="zh-CN" altLang="en-US"/>
              <a:t> 银行保函有以下两个特点：</a:t>
            </a:r>
            <a:endParaRPr lang="zh-CN" altLang="en-US"/>
          </a:p>
          <a:p>
            <a:r>
              <a:rPr lang="zh-CN" altLang="en-US"/>
              <a:t>（1）保函依据商务合同开出，但又不依附于商务合同，具有独立法律效力。</a:t>
            </a:r>
            <a:endParaRPr lang="zh-CN" altLang="en-US"/>
          </a:p>
          <a:p>
            <a:r>
              <a:rPr lang="zh-CN" altLang="en-US"/>
              <a:t>（2）保函以银行信用作为保证，易于为合同双方接受。</a:t>
            </a:r>
            <a:endParaRPr lang="zh-CN" altLang="en-US"/>
          </a:p>
          <a:p>
            <a:r>
              <a:rPr lang="zh-CN" altLang="en-US"/>
              <a:t>2 .  银行保函的当事人</a:t>
            </a:r>
            <a:endParaRPr lang="zh-CN" altLang="en-US"/>
          </a:p>
          <a:p>
            <a:r>
              <a:rPr lang="zh-CN" altLang="en-US"/>
              <a:t>(1)委托人(Principal)或申请人(Applicant)。  </a:t>
            </a:r>
            <a:endParaRPr lang="zh-CN" altLang="en-US"/>
          </a:p>
          <a:p>
            <a:r>
              <a:rPr lang="zh-CN" altLang="en-US"/>
              <a:t>(2)受益人(Beneficiary)。</a:t>
            </a:r>
            <a:endParaRPr lang="zh-CN" altLang="en-US"/>
          </a:p>
          <a:p>
            <a:r>
              <a:rPr lang="zh-CN" altLang="en-US"/>
              <a:t> (3)担保行(Guarantor Bank)。</a:t>
            </a:r>
            <a:endParaRPr lang="zh-CN" altLang="en-US"/>
          </a:p>
        </p:txBody>
      </p:sp>
      <p:sp>
        <p:nvSpPr>
          <p:cNvPr id="3" name="标题 2"/>
          <p:cNvSpPr>
            <a:spLocks noGrp="1"/>
          </p:cNvSpPr>
          <p:nvPr>
            <p:ph type="title"/>
          </p:nvPr>
        </p:nvSpPr>
        <p:spPr/>
        <p:txBody>
          <a:bodyPr/>
          <a:p>
            <a:r>
              <a:rPr lang="zh-CN" altLang="en-US">
                <a:sym typeface="+mn-ea"/>
              </a:rPr>
              <a:t>二 、银行保函与备用信用证</a:t>
            </a:r>
            <a:endParaRPr lang="zh-CN"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normAutofit/>
          </a:bodyPr>
          <a:p>
            <a:r>
              <a:rPr lang="zh-CN" altLang="en-US"/>
              <a:t>（ 二） 国际结算的特点</a:t>
            </a:r>
            <a:endParaRPr lang="zh-CN" altLang="en-US"/>
          </a:p>
          <a:p>
            <a:r>
              <a:rPr lang="zh-CN" altLang="en-US"/>
              <a:t>1 .  国际结算需按照国际法规和国际惯例进行</a:t>
            </a:r>
            <a:endParaRPr lang="zh-CN" altLang="en-US"/>
          </a:p>
          <a:p>
            <a:r>
              <a:rPr lang="zh-CN" altLang="en-US"/>
              <a:t>2 .  国际结算以可兑换货币为媒介</a:t>
            </a:r>
            <a:endParaRPr lang="zh-CN" altLang="en-US"/>
          </a:p>
          <a:p>
            <a:r>
              <a:rPr lang="zh-CN" altLang="en-US"/>
              <a:t>3 .  国际结算以银行为中介</a:t>
            </a:r>
            <a:endParaRPr lang="zh-CN" altLang="en-US"/>
          </a:p>
          <a:p>
            <a:r>
              <a:rPr lang="zh-CN" altLang="en-US"/>
              <a:t>4 .  国际结算以国际贸易为基础</a:t>
            </a:r>
            <a:endParaRPr lang="zh-CN" altLang="en-US"/>
          </a:p>
          <a:p>
            <a:r>
              <a:rPr lang="zh-CN" altLang="en-US"/>
              <a:t>5 .  国际结算比国内结算复杂</a:t>
            </a:r>
            <a:endParaRPr lang="zh-CN" altLang="en-US"/>
          </a:p>
        </p:txBody>
      </p:sp>
      <p:sp>
        <p:nvSpPr>
          <p:cNvPr id="3" name="标题 2"/>
          <p:cNvSpPr>
            <a:spLocks noGrp="1"/>
          </p:cNvSpPr>
          <p:nvPr>
            <p:ph type="title"/>
          </p:nvPr>
        </p:nvSpPr>
        <p:spPr/>
        <p:txBody>
          <a:bodyPr/>
          <a:p>
            <a:r>
              <a:rPr lang="zh-CN" altLang="en-US">
                <a:sym typeface="+mn-ea"/>
              </a:rPr>
              <a:t>一 、国际结算的含义及特点</a:t>
            </a:r>
            <a:endParaRPr lang="zh-CN" altLang="en-US"/>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p>
            <a:r>
              <a:rPr lang="zh-CN" altLang="en-US"/>
              <a:t>（ 二） 银行保函的种类</a:t>
            </a:r>
            <a:endParaRPr lang="zh-CN" altLang="en-US"/>
          </a:p>
          <a:p>
            <a:r>
              <a:rPr lang="zh-CN" altLang="en-US"/>
              <a:t>1 .  按保函的结构划分 ， 可以分为直接保函和间接保函</a:t>
            </a:r>
            <a:endParaRPr lang="zh-CN" altLang="en-US"/>
          </a:p>
          <a:p>
            <a:r>
              <a:rPr lang="zh-CN" altLang="en-US"/>
              <a:t>2 .  按功能和作 用 划 分 ， 可 以 分 为 融 资 类 保 函 、投 标 保 函 、履 约 保 函 、付 款 保 函 、 维修质量保函 、还款保函等</a:t>
            </a:r>
            <a:endParaRPr lang="zh-CN" altLang="en-US"/>
          </a:p>
          <a:p>
            <a:endParaRPr lang="zh-CN" altLang="en-US"/>
          </a:p>
        </p:txBody>
      </p:sp>
      <p:sp>
        <p:nvSpPr>
          <p:cNvPr id="3" name="标题 2"/>
          <p:cNvSpPr>
            <a:spLocks noGrp="1"/>
          </p:cNvSpPr>
          <p:nvPr>
            <p:ph type="title"/>
          </p:nvPr>
        </p:nvSpPr>
        <p:spPr/>
        <p:txBody>
          <a:bodyPr/>
          <a:p>
            <a:r>
              <a:rPr lang="zh-CN" altLang="en-US">
                <a:sym typeface="+mn-ea"/>
              </a:rPr>
              <a:t>二 、银行保函与备用信用证</a:t>
            </a:r>
            <a:endParaRPr lang="zh-CN" altLang="en-US"/>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p>
            <a:r>
              <a:rPr lang="zh-CN" altLang="en-US"/>
              <a:t>（ 三） 备用信用证</a:t>
            </a:r>
            <a:endParaRPr lang="zh-CN" altLang="en-US"/>
          </a:p>
          <a:p>
            <a:r>
              <a:rPr lang="zh-CN" altLang="en-US"/>
              <a:t>备用信用证或称担保信用证是美国银行开发的 一 种金融工具 ， 最早产生于 19 世纪 中叶 。 由于世界各国银行一般均可开立保函 ， 而当时美国法律明令禁止其国内商业银行 开立保函 ， 只允许担保公司承做担保业务 。 因此美国银行于二次大战后开始广泛开立实 际上属于保函性质的支付承诺 — 备用信用证 。</a:t>
            </a:r>
            <a:endParaRPr lang="zh-CN" altLang="en-US"/>
          </a:p>
        </p:txBody>
      </p:sp>
      <p:sp>
        <p:nvSpPr>
          <p:cNvPr id="3" name="标题 2"/>
          <p:cNvSpPr>
            <a:spLocks noGrp="1"/>
          </p:cNvSpPr>
          <p:nvPr>
            <p:ph type="title"/>
          </p:nvPr>
        </p:nvSpPr>
        <p:spPr/>
        <p:txBody>
          <a:bodyPr/>
          <a:p>
            <a:r>
              <a:rPr lang="zh-CN" altLang="en-US">
                <a:sym typeface="+mn-ea"/>
              </a:rPr>
              <a:t>二 、银行保函与备用信用证</a:t>
            </a:r>
            <a:endParaRPr lang="zh-CN" altLang="en-US"/>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normAutofit lnSpcReduction="20000"/>
          </a:bodyPr>
          <a:p>
            <a:r>
              <a:rPr lang="zh-CN" altLang="en-US"/>
              <a:t>（ 一 ） 国际保理概述</a:t>
            </a:r>
            <a:endParaRPr lang="zh-CN" altLang="en-US"/>
          </a:p>
          <a:p>
            <a:r>
              <a:rPr lang="zh-CN" altLang="en-US"/>
              <a:t>国际保理又称国际保付代理 、承购出口应收账款业务等 ， 它是商业银行或其附属机 构通过收购消费品出口债权而向出口商提供的一项综合性金融业务 ，其核心内容是以收</a:t>
            </a:r>
            <a:endParaRPr lang="zh-CN" altLang="en-US"/>
          </a:p>
          <a:p>
            <a:r>
              <a:rPr lang="zh-CN" altLang="en-US"/>
              <a:t>购出口债权的方式向出口商提供出口融资和风险担保 ，其特色在于 ，将一揽子服务综合 起来由一个窗口提供 ，并可根据客户需求提供灵活的服务项目组合 。</a:t>
            </a:r>
            <a:endParaRPr lang="zh-CN" altLang="en-US"/>
          </a:p>
          <a:p>
            <a:r>
              <a:rPr lang="zh-CN" altLang="en-US"/>
              <a:t>国际保理业务的主要服务内容包括： 坏账／风险担保 、贸易融资 、核定进口商信用 额度 、销售分户账管理 、债款催收等 。</a:t>
            </a:r>
            <a:endParaRPr lang="zh-CN" altLang="en-US"/>
          </a:p>
        </p:txBody>
      </p:sp>
      <p:sp>
        <p:nvSpPr>
          <p:cNvPr id="3" name="标题 2"/>
          <p:cNvSpPr>
            <a:spLocks noGrp="1"/>
          </p:cNvSpPr>
          <p:nvPr>
            <p:ph type="title"/>
          </p:nvPr>
        </p:nvSpPr>
        <p:spPr/>
        <p:txBody>
          <a:bodyPr/>
          <a:p>
            <a:r>
              <a:rPr lang="zh-CN" altLang="en-US">
                <a:sym typeface="+mn-ea"/>
              </a:rPr>
              <a:t>三 、国际保理业务</a:t>
            </a:r>
            <a:endParaRPr lang="zh-CN" altLang="en-US"/>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a:xfrm>
            <a:off x="457200" y="1481455"/>
            <a:ext cx="8229600" cy="5049520"/>
          </a:xfrm>
        </p:spPr>
        <p:txBody>
          <a:bodyPr>
            <a:normAutofit fontScale="50000"/>
          </a:bodyPr>
          <a:p>
            <a:r>
              <a:rPr lang="zh-CN" altLang="en-US"/>
              <a:t>（ 二） 国际保理业务种类</a:t>
            </a:r>
            <a:endParaRPr lang="zh-CN" altLang="en-US"/>
          </a:p>
          <a:p>
            <a:r>
              <a:rPr lang="zh-CN" altLang="en-US"/>
              <a:t>根据涉及的当事人及其权利和义务的不同对保理业务进行分类 ， 可将国际保理分为 以下五种类型：</a:t>
            </a:r>
            <a:endParaRPr lang="zh-CN" altLang="en-US"/>
          </a:p>
          <a:p>
            <a:r>
              <a:rPr lang="zh-CN" altLang="en-US"/>
              <a:t>1 .  双保理机制</a:t>
            </a:r>
            <a:endParaRPr lang="zh-CN" altLang="en-US"/>
          </a:p>
          <a:p>
            <a:r>
              <a:rPr lang="zh-CN" altLang="en-US"/>
              <a:t>双保理模式在双保理模式下 ， 由出口商与出口国所在地的保理商签署协议 ， 另外出 口保理商与进口保理商双方也签署协议 ，相互委托代理业务 ，并由出口保理商根据出口 商的需要提供融资服务 。</a:t>
            </a:r>
            <a:endParaRPr lang="zh-CN" altLang="en-US"/>
          </a:p>
          <a:p>
            <a:r>
              <a:rPr lang="zh-CN" altLang="en-US"/>
              <a:t>2 .  单保理机制</a:t>
            </a:r>
            <a:endParaRPr lang="zh-CN" altLang="en-US"/>
          </a:p>
          <a:p>
            <a:r>
              <a:rPr lang="zh-CN" altLang="en-US"/>
              <a:t>单保理模式下的出口地银行不是出口保理商 ， 它与出口商之间没有订立保理合同， 所以不是保理业务的当事人 ， 而是  “中间媒介 ”。</a:t>
            </a:r>
            <a:endParaRPr lang="zh-CN" altLang="en-US"/>
          </a:p>
          <a:p>
            <a:r>
              <a:rPr lang="zh-CN" altLang="en-US"/>
              <a:t>3 .  直接进口保理机制</a:t>
            </a:r>
            <a:endParaRPr lang="zh-CN" altLang="en-US"/>
          </a:p>
          <a:p>
            <a:r>
              <a:rPr lang="zh-CN" altLang="en-US"/>
              <a:t>进口保理是指进口保理商根据出口保理商的申请 ，在出口商以赊销方式向进口商销 售货物或提供服务后 ，接受出口商转让的应收账款 ， 为进口商提供信用担保及其他账务 管理服务的业务 。</a:t>
            </a:r>
            <a:endParaRPr lang="zh-CN" altLang="en-US"/>
          </a:p>
          <a:p>
            <a:r>
              <a:rPr lang="zh-CN" altLang="en-US"/>
              <a:t>4 .  直接出口保理机制</a:t>
            </a:r>
            <a:endParaRPr lang="zh-CN" altLang="en-US"/>
          </a:p>
          <a:p>
            <a:r>
              <a:rPr lang="zh-CN" altLang="en-US"/>
              <a:t>出口保理  ( Export Factori ng)   通常是指出口商以延期付款的方式出售商品 ， 在货物 装运后立即将发票 、汇票 、提单等有关单据卖断给保理商 （ 银行）， 收进全部或 一 部分 货款 ，从而取得资金融通的业务 。</a:t>
            </a:r>
            <a:endParaRPr lang="zh-CN" altLang="en-US"/>
          </a:p>
          <a:p>
            <a:r>
              <a:rPr lang="zh-CN" altLang="en-US"/>
              <a:t>5 .  背对背保理机制</a:t>
            </a:r>
            <a:endParaRPr lang="zh-CN" altLang="en-US"/>
          </a:p>
          <a:p>
            <a:r>
              <a:rPr lang="zh-CN" altLang="en-US"/>
              <a:t>背对背保理是指一项进出口交易中包含两个保理协议： 一个是国际保理协议 ， 另一 个是国内保理协议 。</a:t>
            </a:r>
            <a:endParaRPr lang="zh-CN" altLang="en-US"/>
          </a:p>
        </p:txBody>
      </p:sp>
      <p:sp>
        <p:nvSpPr>
          <p:cNvPr id="3" name="标题 2"/>
          <p:cNvSpPr>
            <a:spLocks noGrp="1"/>
          </p:cNvSpPr>
          <p:nvPr>
            <p:ph type="title"/>
          </p:nvPr>
        </p:nvSpPr>
        <p:spPr/>
        <p:txBody>
          <a:bodyPr/>
          <a:p>
            <a:r>
              <a:rPr lang="zh-CN" altLang="en-US">
                <a:sym typeface="+mn-ea"/>
              </a:rPr>
              <a:t>三 、国际保理业务</a:t>
            </a:r>
            <a:endParaRPr lang="zh-CN" altLang="en-US"/>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p>
            <a:r>
              <a:rPr lang="zh-CN" altLang="en-US"/>
              <a:t>（ 一 ） 包买票据的含义及主要当事人</a:t>
            </a:r>
            <a:endParaRPr lang="zh-CN" altLang="en-US"/>
          </a:p>
          <a:p>
            <a:r>
              <a:rPr lang="zh-CN" altLang="en-US"/>
              <a:t>包买票据指出口地的商业银行或作为银行附属机构的专门包买商对出口商持 有 并 经银行担保的债权凭证进 行 无 追 索 权 购 买 （ 贴 现 ） 的 业 务 活 动 。 包 买 票 据 是 一 种 独 具特色的金融服务业 务 和 重 要 的 中 长 期 贸 易 融 资 方 式 ， 它 主 要 适 用 于 资 本 货 物 的 出 口 。在 一 笔 包 买 票 据 业 务 中 ， 主 要 涉 及 出 口 商 、进 口 商 、包 买 商 和 担 保 行 四 方 当 事人 。</a:t>
            </a:r>
            <a:endParaRPr lang="zh-CN" altLang="en-US"/>
          </a:p>
        </p:txBody>
      </p:sp>
      <p:sp>
        <p:nvSpPr>
          <p:cNvPr id="3" name="标题 2"/>
          <p:cNvSpPr>
            <a:spLocks noGrp="1"/>
          </p:cNvSpPr>
          <p:nvPr>
            <p:ph type="title"/>
          </p:nvPr>
        </p:nvSpPr>
        <p:spPr/>
        <p:txBody>
          <a:bodyPr/>
          <a:p>
            <a:r>
              <a:rPr lang="zh-CN" altLang="en-US">
                <a:sym typeface="+mn-ea"/>
              </a:rPr>
              <a:t>四 、包买票据业务</a:t>
            </a:r>
            <a:endParaRPr lang="zh-CN" altLang="en-US"/>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p>
            <a:r>
              <a:rPr lang="zh-CN" altLang="en-US"/>
              <a:t>（ 二） 包买票据的特点和办理程序</a:t>
            </a:r>
            <a:endParaRPr lang="zh-CN" altLang="en-US"/>
          </a:p>
          <a:p>
            <a:r>
              <a:rPr lang="zh-CN" altLang="en-US"/>
              <a:t>1 .  包买票据的特点</a:t>
            </a:r>
            <a:endParaRPr lang="zh-CN" altLang="en-US"/>
          </a:p>
          <a:p>
            <a:r>
              <a:rPr lang="zh-CN" altLang="en-US"/>
              <a:t>包买票据主要提供中长期贸易融资 。债权凭证的购 买 无 追 索 权 ， 融 资 金 额 一 般 较 大 。债权凭证须经担保 ，按规定的时间间隔出具债权凭证 。主要以美元 、欧元以及英镑 作为计价货币 。业务项下的商品交易主要是资本性商品交易 。绝大多数包买票据业务的 债务以各种汇票或本票形式出现 。</a:t>
            </a:r>
            <a:endParaRPr lang="zh-CN" altLang="en-US"/>
          </a:p>
        </p:txBody>
      </p:sp>
      <p:sp>
        <p:nvSpPr>
          <p:cNvPr id="3" name="标题 2"/>
          <p:cNvSpPr>
            <a:spLocks noGrp="1"/>
          </p:cNvSpPr>
          <p:nvPr>
            <p:ph type="title"/>
          </p:nvPr>
        </p:nvSpPr>
        <p:spPr/>
        <p:txBody>
          <a:bodyPr/>
          <a:p>
            <a:r>
              <a:rPr lang="zh-CN" altLang="en-US">
                <a:sym typeface="+mn-ea"/>
              </a:rPr>
              <a:t>四 、包买票据业务</a:t>
            </a:r>
            <a:endParaRPr lang="zh-CN" altLang="en-US"/>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normAutofit fontScale="90000" lnSpcReduction="20000"/>
          </a:bodyPr>
          <a:p>
            <a:r>
              <a:rPr lang="zh-CN" altLang="en-US">
                <a:sym typeface="+mn-ea"/>
              </a:rPr>
              <a:t>（ 二） 包买票据的特点和办理程序</a:t>
            </a:r>
            <a:endParaRPr lang="zh-CN" altLang="en-US"/>
          </a:p>
          <a:p>
            <a:r>
              <a:rPr lang="zh-CN" altLang="en-US"/>
              <a:t>2 .  包买票据的办理程序</a:t>
            </a:r>
            <a:endParaRPr lang="zh-CN" altLang="en-US"/>
          </a:p>
          <a:p>
            <a:r>
              <a:rPr lang="zh-CN" altLang="en-US"/>
              <a:t>包买票据的办理程序如下：</a:t>
            </a:r>
            <a:endParaRPr lang="zh-CN" altLang="en-US"/>
          </a:p>
          <a:p>
            <a:r>
              <a:rPr lang="zh-CN" altLang="en-US"/>
              <a:t>(1)   出口商询价；</a:t>
            </a:r>
            <a:endParaRPr lang="zh-CN" altLang="en-US"/>
          </a:p>
          <a:p>
            <a:r>
              <a:rPr lang="zh-CN" altLang="en-US"/>
              <a:t>(2)  包买商报价；</a:t>
            </a:r>
            <a:endParaRPr lang="zh-CN" altLang="en-US"/>
          </a:p>
          <a:p>
            <a:r>
              <a:rPr lang="zh-CN" altLang="en-US"/>
              <a:t>(3)  签订包买合同；</a:t>
            </a:r>
            <a:endParaRPr lang="zh-CN" altLang="en-US"/>
          </a:p>
          <a:p>
            <a:r>
              <a:rPr lang="zh-CN" altLang="en-US"/>
              <a:t>(4)  签订贸易合同；</a:t>
            </a:r>
            <a:endParaRPr lang="zh-CN" altLang="en-US"/>
          </a:p>
          <a:p>
            <a:r>
              <a:rPr lang="zh-CN" altLang="en-US"/>
              <a:t>(5)   出口商发货 、寄单和出具汇票；</a:t>
            </a:r>
            <a:endParaRPr lang="zh-CN" altLang="en-US"/>
          </a:p>
          <a:p>
            <a:r>
              <a:rPr lang="zh-CN" altLang="en-US"/>
              <a:t>(6)  进口商申请银行担保；</a:t>
            </a:r>
            <a:endParaRPr lang="zh-CN" altLang="en-US"/>
          </a:p>
          <a:p>
            <a:r>
              <a:rPr lang="zh-CN" altLang="en-US"/>
              <a:t>(7)  进口商借单提货；</a:t>
            </a:r>
            <a:endParaRPr lang="zh-CN" altLang="en-US"/>
          </a:p>
          <a:p>
            <a:r>
              <a:rPr lang="zh-CN" altLang="en-US"/>
              <a:t>(8)  包买商购进债权凭证；</a:t>
            </a:r>
            <a:endParaRPr lang="zh-CN" altLang="en-US"/>
          </a:p>
          <a:p>
            <a:r>
              <a:rPr lang="zh-CN" altLang="en-US"/>
              <a:t>(9)  到期票据的清算 。</a:t>
            </a:r>
            <a:endParaRPr lang="zh-CN" altLang="en-US"/>
          </a:p>
        </p:txBody>
      </p:sp>
      <p:sp>
        <p:nvSpPr>
          <p:cNvPr id="3" name="标题 2"/>
          <p:cNvSpPr>
            <a:spLocks noGrp="1"/>
          </p:cNvSpPr>
          <p:nvPr>
            <p:ph type="title"/>
          </p:nvPr>
        </p:nvSpPr>
        <p:spPr/>
        <p:txBody>
          <a:bodyPr/>
          <a:p>
            <a:r>
              <a:rPr lang="zh-CN" altLang="en-US">
                <a:sym typeface="+mn-ea"/>
              </a:rPr>
              <a:t>四 、包买票据业务</a:t>
            </a:r>
            <a:endParaRPr lang="zh-CN" altLang="en-US"/>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p>
            <a:r>
              <a:rPr lang="zh-CN" altLang="en-US"/>
              <a:t>一 、非贸易结算的范围</a:t>
            </a:r>
            <a:endParaRPr lang="zh-CN" altLang="en-US"/>
          </a:p>
          <a:p>
            <a:r>
              <a:rPr lang="zh-CN" altLang="en-US"/>
              <a:t>二 、信用卡</a:t>
            </a:r>
            <a:endParaRPr lang="zh-CN" altLang="en-US"/>
          </a:p>
          <a:p>
            <a:r>
              <a:rPr lang="zh-CN" altLang="en-US"/>
              <a:t>三 、其他非贸易结算</a:t>
            </a:r>
            <a:endParaRPr lang="zh-CN" altLang="en-US"/>
          </a:p>
        </p:txBody>
      </p:sp>
      <p:sp>
        <p:nvSpPr>
          <p:cNvPr id="3" name="标题 2"/>
          <p:cNvSpPr>
            <a:spLocks noGrp="1"/>
          </p:cNvSpPr>
          <p:nvPr>
            <p:ph type="title"/>
          </p:nvPr>
        </p:nvSpPr>
        <p:spPr/>
        <p:txBody>
          <a:bodyPr/>
          <a:p>
            <a:r>
              <a:rPr lang="zh-CN" altLang="en-US"/>
              <a:t>第五节   非贸易结算</a:t>
            </a:r>
            <a:endParaRPr lang="zh-CN" altLang="en-US"/>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p>
            <a:r>
              <a:rPr lang="zh-CN" altLang="en-US"/>
              <a:t>非贸易结算主要包括无形贸易结算 、金融交易类结 算 、 国 际 资 金 单 方 面 转 移 结 算  等 。根据我国多年 业 务 惯 例 ， 非 贸 易 结 算 分 为 以 下 具 体 收 支 项 目： 1 .  海 外 私 人 汇 款； 2 .  铁路运输收支 ；3 .  海运收支 ；4 .  航空运输收支 ；5 .  邮电服务收支 ；6 .  保险服务收  支 ；7 .  银行业务收支 ；8 .  图书 、影片 、邮票收支 ；9 .  外轮代理与服务收支 ； 10.  外币  兑换收支 ； 11 .  兑换国内居民外汇 ； 12 .  旅游业收支 ； 13 .  私人用汇支出 ； 14 .  其他外汇  收支 。</a:t>
            </a:r>
            <a:endParaRPr lang="zh-CN" altLang="en-US"/>
          </a:p>
        </p:txBody>
      </p:sp>
      <p:sp>
        <p:nvSpPr>
          <p:cNvPr id="3" name="标题 2"/>
          <p:cNvSpPr>
            <a:spLocks noGrp="1"/>
          </p:cNvSpPr>
          <p:nvPr>
            <p:ph type="title"/>
          </p:nvPr>
        </p:nvSpPr>
        <p:spPr/>
        <p:txBody>
          <a:bodyPr/>
          <a:p>
            <a:r>
              <a:rPr lang="zh-CN" altLang="en-US">
                <a:sym typeface="+mn-ea"/>
              </a:rPr>
              <a:t>一 、非贸易结算的范围</a:t>
            </a:r>
            <a:endParaRPr lang="zh-CN" altLang="en-US"/>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p>
            <a:r>
              <a:rPr lang="zh-CN" altLang="en-US"/>
              <a:t>信用卡是发卡银行或机构对持卡人签发的 ， 证明持 卡 人 信 誉 良 好 ， 可 在 指 定 的 商 店 、旅馆等服务性机构购物 、消费或到指定代付银行取现的凭证 。信用卡拓宽和发展了 银行业务 ， 为银行争取存款并获取利润 ，方便持卡人取款并促进了消费 ，促进了商业或 服务公司扩大业务 。信用卡具有支付和信贷两种功能 ，持卡人可以凭信用卡购买商品和 享受服务 ，并且一旦透支 ，所透支的款项可以由银行预先垫付 ， 因此银行与信用卡持卡 者之间又具有借贷款关系 。</a:t>
            </a:r>
            <a:endParaRPr lang="zh-CN" altLang="en-US"/>
          </a:p>
        </p:txBody>
      </p:sp>
      <p:sp>
        <p:nvSpPr>
          <p:cNvPr id="3" name="标题 2"/>
          <p:cNvSpPr>
            <a:spLocks noGrp="1"/>
          </p:cNvSpPr>
          <p:nvPr>
            <p:ph type="title"/>
          </p:nvPr>
        </p:nvSpPr>
        <p:spPr/>
        <p:txBody>
          <a:bodyPr/>
          <a:p>
            <a:r>
              <a:rPr lang="zh-CN" altLang="en-US">
                <a:sym typeface="+mn-ea"/>
              </a:rPr>
              <a:t>二 、信用卡</a:t>
            </a:r>
            <a:endParaRPr lang="zh-CN" alt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p>
            <a:r>
              <a:rPr lang="zh-CN" altLang="en-US"/>
              <a:t>（ 一 ） 国际结算的种类</a:t>
            </a:r>
            <a:endParaRPr lang="zh-CN" altLang="en-US"/>
          </a:p>
          <a:p>
            <a:r>
              <a:rPr lang="zh-CN" altLang="en-US"/>
              <a:t>1.按照产生债权债务原因划分</a:t>
            </a:r>
            <a:endParaRPr lang="zh-CN" altLang="en-US"/>
          </a:p>
          <a:p>
            <a:r>
              <a:rPr lang="zh-CN" altLang="en-US"/>
              <a:t>  国际结算可按照产生债权债务原因的不同分为国际贸易结算和非贸易国际结算。</a:t>
            </a:r>
            <a:endParaRPr lang="zh-CN" altLang="en-US"/>
          </a:p>
          <a:p>
            <a:r>
              <a:rPr lang="zh-CN" altLang="en-US"/>
              <a:t>2.按结算中使用的支付手段划分</a:t>
            </a:r>
            <a:endParaRPr lang="zh-CN" altLang="en-US"/>
          </a:p>
          <a:p>
            <a:r>
              <a:rPr lang="zh-CN" altLang="en-US"/>
              <a:t>  按照结算中使用支付手段的不同，可以分为以下4种。</a:t>
            </a:r>
            <a:endParaRPr lang="zh-CN" altLang="en-US"/>
          </a:p>
          <a:p>
            <a:r>
              <a:rPr lang="zh-CN" altLang="en-US"/>
              <a:t>    （1）现金结算（2）票据结算（3）凭单付款结算  （4）电讯化结算</a:t>
            </a:r>
            <a:endParaRPr lang="zh-CN" altLang="en-US"/>
          </a:p>
        </p:txBody>
      </p:sp>
      <p:sp>
        <p:nvSpPr>
          <p:cNvPr id="3" name="标题 2"/>
          <p:cNvSpPr>
            <a:spLocks noGrp="1"/>
          </p:cNvSpPr>
          <p:nvPr>
            <p:ph type="title"/>
          </p:nvPr>
        </p:nvSpPr>
        <p:spPr/>
        <p:txBody>
          <a:bodyPr/>
          <a:p>
            <a:r>
              <a:rPr lang="zh-CN" altLang="en-US">
                <a:sym typeface="+mn-ea"/>
              </a:rPr>
              <a:t>二 、国际结算的种类与基本内容</a:t>
            </a:r>
            <a:endParaRPr lang="zh-CN" altLang="en-US"/>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normAutofit fontScale="60000"/>
          </a:bodyPr>
          <a:p>
            <a:r>
              <a:rPr lang="zh-CN" altLang="en-US"/>
              <a:t>（ 一 ） 外币兑换</a:t>
            </a:r>
            <a:endParaRPr lang="zh-CN" altLang="en-US"/>
          </a:p>
          <a:p>
            <a:r>
              <a:rPr lang="zh-CN" altLang="en-US"/>
              <a:t>银行办理外币现钞的兑入和兑出的业务称为外币兑换业务 。我国现行外汇管理条例 规定 ，任何中外机构和个人均不得持外币在我国境内流通使用和买卖 ，也不能私自携带 或邮寄出境 ，外币必须在银行或金融机构办理兑换 。</a:t>
            </a:r>
            <a:endParaRPr lang="zh-CN" altLang="en-US"/>
          </a:p>
          <a:p>
            <a:r>
              <a:rPr lang="zh-CN" altLang="en-US"/>
              <a:t>（ 二） 旅行支票</a:t>
            </a:r>
            <a:endParaRPr lang="zh-CN" altLang="en-US"/>
          </a:p>
          <a:p>
            <a:r>
              <a:rPr lang="zh-CN" altLang="en-US"/>
              <a:t>外币旅行支票是指境内商业银行代售的 、 由境外银行或专门金融机构印制 、以发行 机构作为最终付款人 、以可以自由兑换货币作为计价结算货币 、有固定面额的票据 。旅 行支票可像钞票一样零星使用 ， 使用方便 ；旅行支票 一 般不规 定 流 通 期 限 ， 可 长 期 使 用 ；另外携带旅行支票比携带现金安全 ，一旦丢失可及时挂失 ，还可以防止假冒 ， 因此 深受旅行者欢迎 。</a:t>
            </a:r>
            <a:endParaRPr lang="zh-CN" altLang="en-US"/>
          </a:p>
          <a:p>
            <a:r>
              <a:rPr lang="zh-CN" altLang="en-US"/>
              <a:t>（ 三） 侨汇</a:t>
            </a:r>
            <a:endParaRPr lang="zh-CN" altLang="en-US"/>
          </a:p>
          <a:p>
            <a:r>
              <a:rPr lang="zh-CN" altLang="en-US"/>
              <a:t>侨汇即华侨汇款的简称 ， 指侨胞 、外籍华人和港澳同胞汇入国内的款项 。侨汇既是 侨眷的经济来源 ，也是我国一项重要的外汇收入 ，在经济建设及地方工商以及公益事业 建设中都发挥着重要作用 。侨汇是我国非贸易外汇的主要来源之一 。</a:t>
            </a:r>
            <a:endParaRPr lang="zh-CN" altLang="en-US"/>
          </a:p>
        </p:txBody>
      </p:sp>
      <p:sp>
        <p:nvSpPr>
          <p:cNvPr id="3" name="标题 2"/>
          <p:cNvSpPr>
            <a:spLocks noGrp="1"/>
          </p:cNvSpPr>
          <p:nvPr>
            <p:ph type="title"/>
          </p:nvPr>
        </p:nvSpPr>
        <p:spPr/>
        <p:txBody>
          <a:bodyPr/>
          <a:p>
            <a:r>
              <a:rPr lang="zh-CN" altLang="en-US">
                <a:sym typeface="+mn-ea"/>
              </a:rPr>
              <a:t>三 、其他非贸易结算</a:t>
            </a:r>
            <a:endParaRPr lang="zh-CN" alt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p>
            <a:r>
              <a:rPr lang="zh-CN" altLang="en-US"/>
              <a:t>国际结算主要涉及的内容有：</a:t>
            </a:r>
            <a:endParaRPr lang="zh-CN" altLang="en-US"/>
          </a:p>
          <a:p>
            <a:r>
              <a:rPr lang="zh-CN" altLang="en-US"/>
              <a:t>1.国际结算支付工具</a:t>
            </a:r>
            <a:endParaRPr lang="zh-CN" altLang="en-US"/>
          </a:p>
          <a:p>
            <a:r>
              <a:rPr lang="zh-CN" altLang="en-US"/>
              <a:t>2.国际结算方式</a:t>
            </a:r>
            <a:endParaRPr lang="zh-CN" altLang="en-US"/>
          </a:p>
          <a:p>
            <a:r>
              <a:rPr lang="zh-CN" altLang="en-US"/>
              <a:t>3.国际结算中的单据</a:t>
            </a:r>
            <a:endParaRPr lang="zh-CN" altLang="en-US"/>
          </a:p>
          <a:p>
            <a:r>
              <a:rPr lang="zh-CN" altLang="en-US"/>
              <a:t>4.国际结算中的融资</a:t>
            </a:r>
            <a:endParaRPr lang="zh-CN" altLang="en-US"/>
          </a:p>
        </p:txBody>
      </p:sp>
      <p:sp>
        <p:nvSpPr>
          <p:cNvPr id="3" name="标题 2"/>
          <p:cNvSpPr>
            <a:spLocks noGrp="1"/>
          </p:cNvSpPr>
          <p:nvPr>
            <p:ph type="title"/>
          </p:nvPr>
        </p:nvSpPr>
        <p:spPr/>
        <p:txBody>
          <a:bodyPr/>
          <a:p>
            <a:r>
              <a:rPr lang="zh-CN" altLang="en-US">
                <a:sym typeface="+mn-ea"/>
              </a:rPr>
              <a:t>二 、国际结算的种类与基本内容</a:t>
            </a:r>
            <a:endParaRPr lang="zh-CN" alt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p>
            <a:r>
              <a:rPr lang="zh-CN" altLang="en-US"/>
              <a:t>一 、票据的含义 、基本特点与功能</a:t>
            </a:r>
            <a:endParaRPr lang="zh-CN" altLang="en-US"/>
          </a:p>
          <a:p>
            <a:r>
              <a:rPr lang="zh-CN" altLang="en-US"/>
              <a:t>二 、汇票</a:t>
            </a:r>
            <a:endParaRPr lang="zh-CN" altLang="en-US"/>
          </a:p>
          <a:p>
            <a:r>
              <a:rPr lang="zh-CN" altLang="en-US"/>
              <a:t>三 、本票与支票</a:t>
            </a:r>
            <a:endParaRPr lang="zh-CN" altLang="en-US"/>
          </a:p>
          <a:p>
            <a:r>
              <a:rPr lang="zh-CN" altLang="en-US"/>
              <a:t>四 、票据风险与防范</a:t>
            </a:r>
            <a:endParaRPr lang="zh-CN" altLang="en-US"/>
          </a:p>
        </p:txBody>
      </p:sp>
      <p:sp>
        <p:nvSpPr>
          <p:cNvPr id="3" name="标题 2"/>
          <p:cNvSpPr>
            <a:spLocks noGrp="1"/>
          </p:cNvSpPr>
          <p:nvPr>
            <p:ph type="title"/>
          </p:nvPr>
        </p:nvSpPr>
        <p:spPr/>
        <p:txBody>
          <a:bodyPr/>
          <a:p>
            <a:r>
              <a:rPr lang="zh-CN" altLang="en-US"/>
              <a:t>第二节   票       据</a:t>
            </a:r>
            <a:endParaRPr lang="zh-CN" alt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p>
            <a:r>
              <a:rPr lang="zh-CN" altLang="en-US"/>
              <a:t>（ 一 ） 票据的含义</a:t>
            </a:r>
            <a:endParaRPr lang="zh-CN" altLang="en-US"/>
          </a:p>
          <a:p>
            <a:r>
              <a:rPr lang="zh-CN" altLang="en-US"/>
              <a:t>票据作为结清国际间债权债务的信用工具，它有广义和狭义之分。广义的票据指所有商业上作为权利凭证的各种单据( Documents of Title)和金融票据(Financial Documents)，即用来表明某人对不在其实际控制下的资金或物资所有权的书面凭证。</a:t>
            </a:r>
            <a:endParaRPr lang="zh-CN" altLang="en-US"/>
          </a:p>
        </p:txBody>
      </p:sp>
      <p:sp>
        <p:nvSpPr>
          <p:cNvPr id="3" name="标题 2"/>
          <p:cNvSpPr>
            <a:spLocks noGrp="1"/>
          </p:cNvSpPr>
          <p:nvPr>
            <p:ph type="title"/>
          </p:nvPr>
        </p:nvSpPr>
        <p:spPr/>
        <p:txBody>
          <a:bodyPr>
            <a:normAutofit fontScale="90000"/>
          </a:bodyPr>
          <a:p>
            <a:r>
              <a:rPr lang="zh-CN" altLang="en-US">
                <a:sym typeface="+mn-ea"/>
              </a:rPr>
              <a:t>一 、票据的含义 、基本特点与功能</a:t>
            </a:r>
            <a:endParaRPr lang="zh-CN" alt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normAutofit fontScale="85000"/>
          </a:bodyPr>
          <a:p>
            <a:r>
              <a:rPr lang="zh-CN" altLang="en-US"/>
              <a:t>（ 二） 票据的基本特点</a:t>
            </a:r>
            <a:endParaRPr lang="zh-CN" altLang="en-US"/>
          </a:p>
          <a:p>
            <a:r>
              <a:rPr lang="zh-CN" altLang="en-US"/>
              <a:t>票据是以收付金钱为目的的特定证券 ，无条件支付一定金额是票据定义的最核心内 容 。票据作为一个整体 ，具有以下基本特征：</a:t>
            </a:r>
            <a:endParaRPr lang="zh-CN" altLang="en-US"/>
          </a:p>
          <a:p>
            <a:r>
              <a:rPr lang="zh-CN" altLang="en-US"/>
              <a:t>1 .  票据的无因性</a:t>
            </a:r>
            <a:endParaRPr lang="zh-CN" altLang="en-US"/>
          </a:p>
          <a:p>
            <a:r>
              <a:rPr lang="zh-CN" altLang="en-US"/>
              <a:t>2 .  票据的要式性</a:t>
            </a:r>
            <a:endParaRPr lang="zh-CN" altLang="en-US"/>
          </a:p>
          <a:p>
            <a:r>
              <a:rPr lang="zh-CN" altLang="en-US"/>
              <a:t>3 .  票据的流通转让性</a:t>
            </a:r>
            <a:endParaRPr lang="zh-CN" altLang="en-US"/>
          </a:p>
          <a:p>
            <a:r>
              <a:rPr lang="zh-CN" altLang="en-US"/>
              <a:t>4 .  票据的设权性</a:t>
            </a:r>
            <a:endParaRPr lang="zh-CN" altLang="en-US"/>
          </a:p>
          <a:p>
            <a:r>
              <a:rPr lang="zh-CN" altLang="en-US"/>
              <a:t>5 .  票据的可追索性</a:t>
            </a:r>
            <a:endParaRPr lang="zh-CN" altLang="en-US"/>
          </a:p>
          <a:p>
            <a:r>
              <a:rPr lang="zh-CN" altLang="en-US"/>
              <a:t>6 .  票据的文义性</a:t>
            </a:r>
            <a:endParaRPr lang="zh-CN" altLang="en-US"/>
          </a:p>
          <a:p>
            <a:r>
              <a:rPr lang="zh-CN" altLang="en-US"/>
              <a:t>7 .  票据的提示性</a:t>
            </a:r>
            <a:endParaRPr lang="zh-CN" altLang="en-US"/>
          </a:p>
        </p:txBody>
      </p:sp>
      <p:sp>
        <p:nvSpPr>
          <p:cNvPr id="3" name="标题 2"/>
          <p:cNvSpPr>
            <a:spLocks noGrp="1"/>
          </p:cNvSpPr>
          <p:nvPr>
            <p:ph type="title"/>
          </p:nvPr>
        </p:nvSpPr>
        <p:spPr/>
        <p:txBody>
          <a:bodyPr>
            <a:normAutofit fontScale="90000"/>
          </a:bodyPr>
          <a:p>
            <a:r>
              <a:rPr lang="zh-CN" altLang="en-US">
                <a:sym typeface="+mn-ea"/>
              </a:rPr>
              <a:t>一 、票据的含义 、基本特点与功能</a:t>
            </a:r>
            <a:endParaRPr lang="zh-CN" altLang="en-US"/>
          </a:p>
        </p:txBody>
      </p:sp>
    </p:spTree>
  </p:cSld>
  <p:clrMapOvr>
    <a:masterClrMapping/>
  </p:clrMapOvr>
</p:sld>
</file>

<file path=ppt/tags/tag1.xml><?xml version="1.0" encoding="utf-8"?>
<p:tagLst xmlns:p="http://schemas.openxmlformats.org/presentationml/2006/main">
  <p:tag name="commondata" val="eyJoZGlkIjoiNjQ5NWJjMDliMjQwYWQwYTRiNGEzZDA5ZGM5OGMxYTMifQ=="/>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聚合">
  <a:themeElements>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聚合">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聚合">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Concourse</Template>
  <TotalTime>0</TotalTime>
  <Words>10972</Words>
  <Application>WPS 演示</Application>
  <PresentationFormat>全屏显示(4:3)</PresentationFormat>
  <Paragraphs>574</Paragraphs>
  <Slides>50</Slides>
  <Notes>0</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50</vt:i4>
      </vt:variant>
    </vt:vector>
  </HeadingPairs>
  <TitlesOfParts>
    <vt:vector size="65" baseType="lpstr">
      <vt:lpstr>Arial</vt:lpstr>
      <vt:lpstr>宋体</vt:lpstr>
      <vt:lpstr>Wingdings</vt:lpstr>
      <vt:lpstr>Wingdings 3</vt:lpstr>
      <vt:lpstr>Verdana</vt:lpstr>
      <vt:lpstr>Wingdings 2</vt:lpstr>
      <vt:lpstr>华文琥珀</vt:lpstr>
      <vt:lpstr>华文楷体</vt:lpstr>
      <vt:lpstr>Lucida Sans Unicode</vt:lpstr>
      <vt:lpstr>微软雅黑</vt:lpstr>
      <vt:lpstr>Arial Unicode MS</vt:lpstr>
      <vt:lpstr>黑体</vt:lpstr>
      <vt:lpstr>Calibri</vt:lpstr>
      <vt:lpstr>Times New Roman</vt:lpstr>
      <vt:lpstr>聚合</vt:lpstr>
      <vt:lpstr>   国际金融      第13章  国际金融机构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Guild Design Inc.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ThemeGallery PowerTemplate</dc:title>
  <dc:creator>www.themegallery.com</dc:creator>
  <cp:lastModifiedBy>储储</cp:lastModifiedBy>
  <cp:revision>166</cp:revision>
  <dcterms:created xsi:type="dcterms:W3CDTF">2007-02-20T07:59:00Z</dcterms:created>
  <dcterms:modified xsi:type="dcterms:W3CDTF">2024-08-22T06:01:47Z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16889837E013490F9C75EB8388DD4558_13</vt:lpwstr>
  </property>
  <property fmtid="{D5CDD505-2E9C-101B-9397-08002B2CF9AE}" pid="3" name="KSOProductBuildVer">
    <vt:lpwstr>2052-12.1.0.16929</vt:lpwstr>
  </property>
</Properties>
</file>